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7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8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9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10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1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2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3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5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7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8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9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20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5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ata14.xml" ContentType="application/vnd.openxmlformats-officedocument.drawingml.diagramData+xml"/>
  <Override PartName="/ppt/diagrams/layout120.xml" ContentType="application/vnd.openxmlformats-officedocument.drawingml.diagramLayout+xml"/>
  <Override PartName="/ppt/diagrams/quickStyle120.xml" ContentType="application/vnd.openxmlformats-officedocument.drawingml.diagramStyle+xml"/>
  <Override PartName="/ppt/diagrams/colors120.xml" ContentType="application/vnd.openxmlformats-officedocument.drawingml.diagramColors+xml"/>
  <Override PartName="/ppt/diagrams/data16.xml" ContentType="application/vnd.openxmlformats-officedocument.drawingml.diagramData+xml"/>
  <Override PartName="/ppt/diagrams/layout130.xml" ContentType="application/vnd.openxmlformats-officedocument.drawingml.diagramLayout+xml"/>
  <Override PartName="/ppt/diagrams/quickStyle130.xml" ContentType="application/vnd.openxmlformats-officedocument.drawingml.diagramStyle+xml"/>
  <Override PartName="/ppt/diagrams/colors13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4" r:id="rId4"/>
    <p:sldId id="257" r:id="rId5"/>
    <p:sldId id="263" r:id="rId6"/>
    <p:sldId id="275" r:id="rId7"/>
    <p:sldId id="276" r:id="rId8"/>
    <p:sldId id="260" r:id="rId9"/>
    <p:sldId id="264" r:id="rId10"/>
    <p:sldId id="261" r:id="rId11"/>
    <p:sldId id="272" r:id="rId12"/>
    <p:sldId id="277" r:id="rId13"/>
    <p:sldId id="278" r:id="rId14"/>
    <p:sldId id="265" r:id="rId15"/>
    <p:sldId id="279" r:id="rId16"/>
    <p:sldId id="280" r:id="rId17"/>
    <p:sldId id="269" r:id="rId18"/>
    <p:sldId id="270" r:id="rId19"/>
    <p:sldId id="281" r:id="rId20"/>
    <p:sldId id="271" r:id="rId2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E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1784DD-AB5A-41D9-8265-E9EF91C79270}" v="2" dt="2022-06-21T09:17:48.8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" y="4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i Kiriakidou" userId="e206bb0fddcc387d" providerId="LiveId" clId="{561784DD-AB5A-41D9-8265-E9EF91C79270}"/>
    <pc:docChg chg="undo custSel addSld delSld modSld">
      <pc:chgData name="Niki Kiriakidou" userId="e206bb0fddcc387d" providerId="LiveId" clId="{561784DD-AB5A-41D9-8265-E9EF91C79270}" dt="2022-06-21T09:18:32.221" v="63" actId="113"/>
      <pc:docMkLst>
        <pc:docMk/>
      </pc:docMkLst>
      <pc:sldChg chg="addSp delSp modSp">
        <pc:chgData name="Niki Kiriakidou" userId="e206bb0fddcc387d" providerId="LiveId" clId="{561784DD-AB5A-41D9-8265-E9EF91C79270}" dt="2022-06-21T09:13:15.113" v="0"/>
        <pc:sldMkLst>
          <pc:docMk/>
          <pc:sldMk cId="1553727264" sldId="280"/>
        </pc:sldMkLst>
        <pc:spChg chg="add del mod">
          <ac:chgData name="Niki Kiriakidou" userId="e206bb0fddcc387d" providerId="LiveId" clId="{561784DD-AB5A-41D9-8265-E9EF91C79270}" dt="2022-06-21T09:13:15.113" v="0"/>
          <ac:spMkLst>
            <pc:docMk/>
            <pc:sldMk cId="1553727264" sldId="280"/>
            <ac:spMk id="2" creationId="{40772AA9-C197-CA42-F29F-05FF8C191C47}"/>
          </ac:spMkLst>
        </pc:spChg>
        <pc:spChg chg="add del mod">
          <ac:chgData name="Niki Kiriakidou" userId="e206bb0fddcc387d" providerId="LiveId" clId="{561784DD-AB5A-41D9-8265-E9EF91C79270}" dt="2022-06-21T09:13:15.113" v="0"/>
          <ac:spMkLst>
            <pc:docMk/>
            <pc:sldMk cId="1553727264" sldId="280"/>
            <ac:spMk id="3" creationId="{1DE6F953-309F-DFC3-7B6A-79CBB192FC3F}"/>
          </ac:spMkLst>
        </pc:spChg>
        <pc:spChg chg="add del mod">
          <ac:chgData name="Niki Kiriakidou" userId="e206bb0fddcc387d" providerId="LiveId" clId="{561784DD-AB5A-41D9-8265-E9EF91C79270}" dt="2022-06-21T09:13:15.113" v="0"/>
          <ac:spMkLst>
            <pc:docMk/>
            <pc:sldMk cId="1553727264" sldId="280"/>
            <ac:spMk id="4" creationId="{61B22E65-0F22-7A7D-4A5B-163CE3B45183}"/>
          </ac:spMkLst>
        </pc:spChg>
        <pc:spChg chg="mod">
          <ac:chgData name="Niki Kiriakidou" userId="e206bb0fddcc387d" providerId="LiveId" clId="{561784DD-AB5A-41D9-8265-E9EF91C79270}" dt="2022-06-21T09:13:15.113" v="0"/>
          <ac:spMkLst>
            <pc:docMk/>
            <pc:sldMk cId="1553727264" sldId="280"/>
            <ac:spMk id="7" creationId="{9C0309B4-0F0F-3B11-DF0B-A8B473CF7FB2}"/>
          </ac:spMkLst>
        </pc:spChg>
        <pc:picChg chg="mod">
          <ac:chgData name="Niki Kiriakidou" userId="e206bb0fddcc387d" providerId="LiveId" clId="{561784DD-AB5A-41D9-8265-E9EF91C79270}" dt="2022-06-21T09:13:15.113" v="0"/>
          <ac:picMkLst>
            <pc:docMk/>
            <pc:sldMk cId="1553727264" sldId="280"/>
            <ac:picMk id="5" creationId="{B7ED4784-CAA3-F97A-25D8-C03768060D95}"/>
          </ac:picMkLst>
        </pc:picChg>
        <pc:picChg chg="mod">
          <ac:chgData name="Niki Kiriakidou" userId="e206bb0fddcc387d" providerId="LiveId" clId="{561784DD-AB5A-41D9-8265-E9EF91C79270}" dt="2022-06-21T09:13:15.113" v="0"/>
          <ac:picMkLst>
            <pc:docMk/>
            <pc:sldMk cId="1553727264" sldId="280"/>
            <ac:picMk id="6" creationId="{9B28B895-AEF3-E4BF-3A6F-E09608DBB852}"/>
          </ac:picMkLst>
        </pc:picChg>
      </pc:sldChg>
      <pc:sldChg chg="addSp delSp modSp new mod setBg">
        <pc:chgData name="Niki Kiriakidou" userId="e206bb0fddcc387d" providerId="LiveId" clId="{561784DD-AB5A-41D9-8265-E9EF91C79270}" dt="2022-06-21T09:18:32.221" v="63" actId="113"/>
        <pc:sldMkLst>
          <pc:docMk/>
          <pc:sldMk cId="666950514" sldId="281"/>
        </pc:sldMkLst>
        <pc:spChg chg="del">
          <ac:chgData name="Niki Kiriakidou" userId="e206bb0fddcc387d" providerId="LiveId" clId="{561784DD-AB5A-41D9-8265-E9EF91C79270}" dt="2022-06-21T09:17:54.709" v="58" actId="478"/>
          <ac:spMkLst>
            <pc:docMk/>
            <pc:sldMk cId="666950514" sldId="281"/>
            <ac:spMk id="2" creationId="{9D0CB428-7671-575B-B5B6-A631AA0DA948}"/>
          </ac:spMkLst>
        </pc:spChg>
        <pc:spChg chg="mod">
          <ac:chgData name="Niki Kiriakidou" userId="e206bb0fddcc387d" providerId="LiveId" clId="{561784DD-AB5A-41D9-8265-E9EF91C79270}" dt="2022-06-21T09:18:32.221" v="63" actId="113"/>
          <ac:spMkLst>
            <pc:docMk/>
            <pc:sldMk cId="666950514" sldId="281"/>
            <ac:spMk id="3" creationId="{C8D3B9BF-21E0-18B5-DCA4-FDEDB5F2F19A}"/>
          </ac:spMkLst>
        </pc:spChg>
        <pc:spChg chg="add">
          <ac:chgData name="Niki Kiriakidou" userId="e206bb0fddcc387d" providerId="LiveId" clId="{561784DD-AB5A-41D9-8265-E9EF91C79270}" dt="2022-06-21T09:18:17.580" v="60" actId="26606"/>
          <ac:spMkLst>
            <pc:docMk/>
            <pc:sldMk cId="666950514" sldId="281"/>
            <ac:spMk id="10" creationId="{2B566528-1B12-4246-9431-5C2D7D081168}"/>
          </ac:spMkLst>
        </pc:spChg>
        <pc:grpChg chg="add">
          <ac:chgData name="Niki Kiriakidou" userId="e206bb0fddcc387d" providerId="LiveId" clId="{561784DD-AB5A-41D9-8265-E9EF91C79270}" dt="2022-06-21T09:18:17.580" v="60" actId="26606"/>
          <ac:grpSpMkLst>
            <pc:docMk/>
            <pc:sldMk cId="666950514" sldId="281"/>
            <ac:grpSpMk id="12" creationId="{828A5161-06F1-46CF-8AD7-844680A59E13}"/>
          </ac:grpSpMkLst>
        </pc:grpChg>
        <pc:grpChg chg="add">
          <ac:chgData name="Niki Kiriakidou" userId="e206bb0fddcc387d" providerId="LiveId" clId="{561784DD-AB5A-41D9-8265-E9EF91C79270}" dt="2022-06-21T09:18:17.580" v="60" actId="26606"/>
          <ac:grpSpMkLst>
            <pc:docMk/>
            <pc:sldMk cId="666950514" sldId="281"/>
            <ac:grpSpMk id="16" creationId="{5995D10D-E9C9-47DB-AE7E-801FEF38F5C9}"/>
          </ac:grpSpMkLst>
        </pc:grpChg>
        <pc:picChg chg="add mod">
          <ac:chgData name="Niki Kiriakidou" userId="e206bb0fddcc387d" providerId="LiveId" clId="{561784DD-AB5A-41D9-8265-E9EF91C79270}" dt="2022-06-21T09:18:23.822" v="61" actId="1076"/>
          <ac:picMkLst>
            <pc:docMk/>
            <pc:sldMk cId="666950514" sldId="281"/>
            <ac:picMk id="5" creationId="{7CD87317-16E6-111F-1ACE-8347A1204F75}"/>
          </ac:picMkLst>
        </pc:picChg>
      </pc:sldChg>
      <pc:sldChg chg="add del">
        <pc:chgData name="Niki Kiriakidou" userId="e206bb0fddcc387d" providerId="LiveId" clId="{561784DD-AB5A-41D9-8265-E9EF91C79270}" dt="2022-06-21T09:13:45.179" v="2" actId="2696"/>
        <pc:sldMkLst>
          <pc:docMk/>
          <pc:sldMk cId="3545842906" sldId="281"/>
        </pc:sldMkLst>
      </pc:sldChg>
    </pc:docChg>
  </pc:docChgLst>
</pc:chgInfo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hyperlink" Target="https://github.com/vdorie/npci" TargetMode="External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0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https://github.com/vdorie/npci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0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0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2F2F19-AD8B-4B30-83E4-A42820DAE093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l-GR"/>
        </a:p>
      </dgm:t>
    </dgm:pt>
    <dgm:pt modelId="{2253AA06-F58A-40C9-917E-9814FC47F65A}">
      <dgm:prSet custT="1"/>
      <dgm:spPr/>
      <dgm:t>
        <a:bodyPr/>
        <a:lstStyle/>
        <a:p>
          <a:r>
            <a:rPr lang="en-US" sz="2000" b="1" i="0" baseline="0" dirty="0"/>
            <a:t>Causal inference</a:t>
          </a:r>
          <a:r>
            <a:rPr lang="el-GR" sz="2000" b="1" i="0" baseline="0" dirty="0"/>
            <a:t> </a:t>
          </a:r>
          <a:r>
            <a:rPr lang="en-US" sz="2000" b="1" i="0" baseline="0" dirty="0"/>
            <a:t>has been a crucial research topic in many scientific fields</a:t>
          </a:r>
          <a:endParaRPr lang="el-GR" sz="2000" b="1" dirty="0"/>
        </a:p>
      </dgm:t>
    </dgm:pt>
    <dgm:pt modelId="{2128977A-C411-43AC-AC67-5B1A2E59BD9F}" type="parTrans" cxnId="{A3F897FB-BD1F-4058-9DD2-D84E25C42501}">
      <dgm:prSet/>
      <dgm:spPr/>
      <dgm:t>
        <a:bodyPr/>
        <a:lstStyle/>
        <a:p>
          <a:endParaRPr lang="el-GR" sz="1800"/>
        </a:p>
      </dgm:t>
    </dgm:pt>
    <dgm:pt modelId="{FD90E7B0-7BB2-4169-A762-A0454F94AC7C}" type="sibTrans" cxnId="{A3F897FB-BD1F-4058-9DD2-D84E25C42501}">
      <dgm:prSet/>
      <dgm:spPr/>
      <dgm:t>
        <a:bodyPr/>
        <a:lstStyle/>
        <a:p>
          <a:endParaRPr lang="el-GR" sz="1800"/>
        </a:p>
      </dgm:t>
    </dgm:pt>
    <dgm:pt modelId="{A6F00759-206A-4A36-BA50-0CE3780483CB}">
      <dgm:prSet custT="1"/>
      <dgm:spPr/>
      <dgm:t>
        <a:bodyPr/>
        <a:lstStyle/>
        <a:p>
          <a:r>
            <a:rPr lang="en-US" sz="1800" b="0" i="0" baseline="0" dirty="0"/>
            <a:t>Healthcare </a:t>
          </a:r>
          <a:endParaRPr lang="el-GR" sz="1800" dirty="0"/>
        </a:p>
      </dgm:t>
    </dgm:pt>
    <dgm:pt modelId="{57F50C8A-3249-42DF-BC46-CD6ACFCAD946}" type="parTrans" cxnId="{ADEB9357-B815-4072-827F-2DB6B5BC6F35}">
      <dgm:prSet/>
      <dgm:spPr/>
      <dgm:t>
        <a:bodyPr/>
        <a:lstStyle/>
        <a:p>
          <a:endParaRPr lang="el-GR" sz="1800"/>
        </a:p>
      </dgm:t>
    </dgm:pt>
    <dgm:pt modelId="{FC2283E5-4343-4B34-8827-BE2DCAFAC07E}" type="sibTrans" cxnId="{ADEB9357-B815-4072-827F-2DB6B5BC6F35}">
      <dgm:prSet/>
      <dgm:spPr/>
      <dgm:t>
        <a:bodyPr/>
        <a:lstStyle/>
        <a:p>
          <a:endParaRPr lang="el-GR" sz="1800"/>
        </a:p>
      </dgm:t>
    </dgm:pt>
    <dgm:pt modelId="{D5E47F90-D85E-407D-8631-F4AF861FA98C}">
      <dgm:prSet custT="1"/>
      <dgm:spPr/>
      <dgm:t>
        <a:bodyPr/>
        <a:lstStyle/>
        <a:p>
          <a:r>
            <a:rPr lang="en-US" sz="1800" b="0" i="0" baseline="0" dirty="0"/>
            <a:t>Education </a:t>
          </a:r>
          <a:endParaRPr lang="el-GR" sz="1800" dirty="0"/>
        </a:p>
      </dgm:t>
    </dgm:pt>
    <dgm:pt modelId="{DA289391-5748-436F-B25A-6F7899668496}" type="parTrans" cxnId="{2238A295-E642-4B61-8D08-716F6FD1D0DD}">
      <dgm:prSet/>
      <dgm:spPr/>
      <dgm:t>
        <a:bodyPr/>
        <a:lstStyle/>
        <a:p>
          <a:endParaRPr lang="el-GR" sz="1800"/>
        </a:p>
      </dgm:t>
    </dgm:pt>
    <dgm:pt modelId="{F7517ED8-2E41-4E13-94A6-6AA3E5C90F23}" type="sibTrans" cxnId="{2238A295-E642-4B61-8D08-716F6FD1D0DD}">
      <dgm:prSet/>
      <dgm:spPr/>
      <dgm:t>
        <a:bodyPr/>
        <a:lstStyle/>
        <a:p>
          <a:endParaRPr lang="el-GR" sz="1800"/>
        </a:p>
      </dgm:t>
    </dgm:pt>
    <dgm:pt modelId="{3876105E-475C-4E76-A60E-74E12C935592}">
      <dgm:prSet custT="1"/>
      <dgm:spPr/>
      <dgm:t>
        <a:bodyPr/>
        <a:lstStyle/>
        <a:p>
          <a:r>
            <a:rPr lang="en-US" sz="1800" b="0" i="0" baseline="0" dirty="0"/>
            <a:t>Economics</a:t>
          </a:r>
          <a:endParaRPr lang="el-GR" sz="1800" dirty="0"/>
        </a:p>
      </dgm:t>
    </dgm:pt>
    <dgm:pt modelId="{00EFC977-6E23-4720-8C70-193902558C90}" type="parTrans" cxnId="{EF9CCEB7-D54C-4A3B-93A6-07704D1A66E0}">
      <dgm:prSet/>
      <dgm:spPr/>
      <dgm:t>
        <a:bodyPr/>
        <a:lstStyle/>
        <a:p>
          <a:endParaRPr lang="el-GR" sz="1800"/>
        </a:p>
      </dgm:t>
    </dgm:pt>
    <dgm:pt modelId="{5768986C-2237-460B-9080-C982043CF48A}" type="sibTrans" cxnId="{EF9CCEB7-D54C-4A3B-93A6-07704D1A66E0}">
      <dgm:prSet/>
      <dgm:spPr/>
      <dgm:t>
        <a:bodyPr/>
        <a:lstStyle/>
        <a:p>
          <a:endParaRPr lang="el-GR" sz="1800"/>
        </a:p>
      </dgm:t>
    </dgm:pt>
    <dgm:pt modelId="{EBFE7B75-45FC-41CF-B6A5-9E2AAE31D80B}" type="pres">
      <dgm:prSet presAssocID="{C32F2F19-AD8B-4B30-83E4-A42820DAE093}" presName="linear" presStyleCnt="0">
        <dgm:presLayoutVars>
          <dgm:dir/>
          <dgm:animLvl val="lvl"/>
          <dgm:resizeHandles val="exact"/>
        </dgm:presLayoutVars>
      </dgm:prSet>
      <dgm:spPr/>
    </dgm:pt>
    <dgm:pt modelId="{B24610B1-51DA-4D74-8215-6ADD75FBDDDC}" type="pres">
      <dgm:prSet presAssocID="{2253AA06-F58A-40C9-917E-9814FC47F65A}" presName="parentLin" presStyleCnt="0"/>
      <dgm:spPr/>
    </dgm:pt>
    <dgm:pt modelId="{B8C2435E-07EB-44D1-BC9F-EF43B38E31C4}" type="pres">
      <dgm:prSet presAssocID="{2253AA06-F58A-40C9-917E-9814FC47F65A}" presName="parentLeftMargin" presStyleLbl="node1" presStyleIdx="0" presStyleCnt="1"/>
      <dgm:spPr/>
    </dgm:pt>
    <dgm:pt modelId="{CFBD983F-87F8-4BA1-8A97-52D0BA417A02}" type="pres">
      <dgm:prSet presAssocID="{2253AA06-F58A-40C9-917E-9814FC47F65A}" presName="parentText" presStyleLbl="node1" presStyleIdx="0" presStyleCnt="1" custScaleX="115501">
        <dgm:presLayoutVars>
          <dgm:chMax val="0"/>
          <dgm:bulletEnabled val="1"/>
        </dgm:presLayoutVars>
      </dgm:prSet>
      <dgm:spPr/>
    </dgm:pt>
    <dgm:pt modelId="{0562BC58-5F81-4515-9B1F-150DC05B726A}" type="pres">
      <dgm:prSet presAssocID="{2253AA06-F58A-40C9-917E-9814FC47F65A}" presName="negativeSpace" presStyleCnt="0"/>
      <dgm:spPr/>
    </dgm:pt>
    <dgm:pt modelId="{CFF0DB25-142A-4B45-92CB-314357743627}" type="pres">
      <dgm:prSet presAssocID="{2253AA06-F58A-40C9-917E-9814FC47F65A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D658080C-A1D9-4556-8C73-116174EADC02}" type="presOf" srcId="{3876105E-475C-4E76-A60E-74E12C935592}" destId="{CFF0DB25-142A-4B45-92CB-314357743627}" srcOrd="0" destOrd="2" presId="urn:microsoft.com/office/officeart/2005/8/layout/list1"/>
    <dgm:cxn modelId="{4A815B42-BAA8-47B7-ABF1-FF994C1D00FB}" type="presOf" srcId="{A6F00759-206A-4A36-BA50-0CE3780483CB}" destId="{CFF0DB25-142A-4B45-92CB-314357743627}" srcOrd="0" destOrd="0" presId="urn:microsoft.com/office/officeart/2005/8/layout/list1"/>
    <dgm:cxn modelId="{19423A44-645C-4B4E-8AD0-F6ADA84DB653}" type="presOf" srcId="{2253AA06-F58A-40C9-917E-9814FC47F65A}" destId="{CFBD983F-87F8-4BA1-8A97-52D0BA417A02}" srcOrd="1" destOrd="0" presId="urn:microsoft.com/office/officeart/2005/8/layout/list1"/>
    <dgm:cxn modelId="{ADEB9357-B815-4072-827F-2DB6B5BC6F35}" srcId="{2253AA06-F58A-40C9-917E-9814FC47F65A}" destId="{A6F00759-206A-4A36-BA50-0CE3780483CB}" srcOrd="0" destOrd="0" parTransId="{57F50C8A-3249-42DF-BC46-CD6ACFCAD946}" sibTransId="{FC2283E5-4343-4B34-8827-BE2DCAFAC07E}"/>
    <dgm:cxn modelId="{2D640989-30DE-4450-B7EF-E8A47AF3973E}" type="presOf" srcId="{C32F2F19-AD8B-4B30-83E4-A42820DAE093}" destId="{EBFE7B75-45FC-41CF-B6A5-9E2AAE31D80B}" srcOrd="0" destOrd="0" presId="urn:microsoft.com/office/officeart/2005/8/layout/list1"/>
    <dgm:cxn modelId="{2238A295-E642-4B61-8D08-716F6FD1D0DD}" srcId="{2253AA06-F58A-40C9-917E-9814FC47F65A}" destId="{D5E47F90-D85E-407D-8631-F4AF861FA98C}" srcOrd="1" destOrd="0" parTransId="{DA289391-5748-436F-B25A-6F7899668496}" sibTransId="{F7517ED8-2E41-4E13-94A6-6AA3E5C90F23}"/>
    <dgm:cxn modelId="{EF9CCEB7-D54C-4A3B-93A6-07704D1A66E0}" srcId="{2253AA06-F58A-40C9-917E-9814FC47F65A}" destId="{3876105E-475C-4E76-A60E-74E12C935592}" srcOrd="2" destOrd="0" parTransId="{00EFC977-6E23-4720-8C70-193902558C90}" sibTransId="{5768986C-2237-460B-9080-C982043CF48A}"/>
    <dgm:cxn modelId="{CF5AE1CD-2866-45BA-855A-7D5954B2B2F8}" type="presOf" srcId="{D5E47F90-D85E-407D-8631-F4AF861FA98C}" destId="{CFF0DB25-142A-4B45-92CB-314357743627}" srcOrd="0" destOrd="1" presId="urn:microsoft.com/office/officeart/2005/8/layout/list1"/>
    <dgm:cxn modelId="{DDAB37E7-F004-47E3-B7BD-21D86AE54101}" type="presOf" srcId="{2253AA06-F58A-40C9-917E-9814FC47F65A}" destId="{B8C2435E-07EB-44D1-BC9F-EF43B38E31C4}" srcOrd="0" destOrd="0" presId="urn:microsoft.com/office/officeart/2005/8/layout/list1"/>
    <dgm:cxn modelId="{A3F897FB-BD1F-4058-9DD2-D84E25C42501}" srcId="{C32F2F19-AD8B-4B30-83E4-A42820DAE093}" destId="{2253AA06-F58A-40C9-917E-9814FC47F65A}" srcOrd="0" destOrd="0" parTransId="{2128977A-C411-43AC-AC67-5B1A2E59BD9F}" sibTransId="{FD90E7B0-7BB2-4169-A762-A0454F94AC7C}"/>
    <dgm:cxn modelId="{EA4CBF79-FE5E-4398-A928-43DF57B8C0F5}" type="presParOf" srcId="{EBFE7B75-45FC-41CF-B6A5-9E2AAE31D80B}" destId="{B24610B1-51DA-4D74-8215-6ADD75FBDDDC}" srcOrd="0" destOrd="0" presId="urn:microsoft.com/office/officeart/2005/8/layout/list1"/>
    <dgm:cxn modelId="{9191F3BB-614A-40BD-B8D5-A26EAC59A4A7}" type="presParOf" srcId="{B24610B1-51DA-4D74-8215-6ADD75FBDDDC}" destId="{B8C2435E-07EB-44D1-BC9F-EF43B38E31C4}" srcOrd="0" destOrd="0" presId="urn:microsoft.com/office/officeart/2005/8/layout/list1"/>
    <dgm:cxn modelId="{9ADF82B2-31ED-4E9E-8054-091264645E70}" type="presParOf" srcId="{B24610B1-51DA-4D74-8215-6ADD75FBDDDC}" destId="{CFBD983F-87F8-4BA1-8A97-52D0BA417A02}" srcOrd="1" destOrd="0" presId="urn:microsoft.com/office/officeart/2005/8/layout/list1"/>
    <dgm:cxn modelId="{77524464-4789-4EA4-8540-EE3529EE2E93}" type="presParOf" srcId="{EBFE7B75-45FC-41CF-B6A5-9E2AAE31D80B}" destId="{0562BC58-5F81-4515-9B1F-150DC05B726A}" srcOrd="1" destOrd="0" presId="urn:microsoft.com/office/officeart/2005/8/layout/list1"/>
    <dgm:cxn modelId="{CBB3E41E-95B0-4074-A1D3-06296E9C4A24}" type="presParOf" srcId="{EBFE7B75-45FC-41CF-B6A5-9E2AAE31D80B}" destId="{CFF0DB25-142A-4B45-92CB-31435774362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AFD90AD-2CCB-4472-AB8E-7FDCE8378BA5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l-GR"/>
        </a:p>
      </dgm:t>
    </dgm:pt>
    <dgm:pt modelId="{E99908C0-E679-48DA-A78B-E314887325E2}">
      <dgm:prSet custT="1"/>
      <dgm:spPr/>
      <dgm:t>
        <a:bodyPr/>
        <a:lstStyle/>
        <a:p>
          <a:r>
            <a:rPr lang="en-US" sz="1800" b="1" i="0"/>
            <a:t>Infant Health and Development Program (IHDP)</a:t>
          </a:r>
          <a:endParaRPr lang="el-GR" sz="1800" b="1"/>
        </a:p>
      </dgm:t>
    </dgm:pt>
    <dgm:pt modelId="{C7521A27-73FE-4C45-9F8D-6E6D5CAEB01F}" type="parTrans" cxnId="{25CD036C-D169-41EA-8122-B7A887D4F840}">
      <dgm:prSet/>
      <dgm:spPr/>
      <dgm:t>
        <a:bodyPr/>
        <a:lstStyle/>
        <a:p>
          <a:endParaRPr lang="el-GR" sz="1800"/>
        </a:p>
      </dgm:t>
    </dgm:pt>
    <dgm:pt modelId="{A142999E-14F7-489E-9869-98AA3AAD6B64}" type="sibTrans" cxnId="{25CD036C-D169-41EA-8122-B7A887D4F840}">
      <dgm:prSet/>
      <dgm:spPr/>
      <dgm:t>
        <a:bodyPr/>
        <a:lstStyle/>
        <a:p>
          <a:endParaRPr lang="el-GR" sz="1800"/>
        </a:p>
      </dgm:t>
    </dgm:pt>
    <dgm:pt modelId="{724ADE11-7F60-41AD-B2D6-3ABE1335B86E}">
      <dgm:prSet custT="1"/>
      <dgm:spPr/>
      <dgm:t>
        <a:bodyPr/>
        <a:lstStyle/>
        <a:p>
          <a:r>
            <a:rPr lang="en-US" sz="1800" b="0" i="0" kern="1200" baseline="0" dirty="0"/>
            <a:t>Semi-synthetic dataset composed by 1000 realizations from NPCI package</a:t>
          </a:r>
          <a:br>
            <a:rPr lang="en-US" sz="1800" b="0" i="0" kern="1200" baseline="0" dirty="0"/>
          </a:br>
          <a:br>
            <a:rPr lang="en-US" sz="1800" b="0" i="0" kern="1200" baseline="0" dirty="0"/>
          </a:br>
          <a:r>
            <a:rPr lang="en-US" sz="1800" b="0" i="0" kern="1200" baseline="0" dirty="0"/>
            <a:t>        </a:t>
          </a:r>
          <a:r>
            <a:rPr lang="pt-BR" sz="1400" b="0" i="0" kern="1200" baseline="0" dirty="0"/>
            <a:t>Dorie, V.: NPCI: Non-parametrics for causal inference, 2016, </a:t>
          </a:r>
          <a:r>
            <a:rPr lang="pt-BR" sz="1400" b="0" i="0" kern="1200" baseline="0" dirty="0">
              <a:latin typeface="Book Antiqua" panose="02040602050305030304" pitchFamily="18" charset="0"/>
              <a:hlinkClick xmlns:r="http://schemas.openxmlformats.org/officeDocument/2006/relationships" r:id="rId1"/>
            </a:rPr>
            <a:t>https://</a:t>
          </a:r>
          <a:r>
            <a:rPr lang="pt-BR" sz="1400" b="0" i="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 Antiqua" panose="02040602050305030304" pitchFamily="18" charset="0"/>
              <a:ea typeface="+mn-ea"/>
              <a:cs typeface="+mn-cs"/>
              <a:hlinkClick xmlns:r="http://schemas.openxmlformats.org/officeDocument/2006/relationships" r:id="rId1"/>
            </a:rPr>
            <a:t>github.</a:t>
          </a:r>
          <a:r>
            <a:rPr lang="en-US" sz="1400" b="0" i="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 Antiqua" panose="02040602050305030304" pitchFamily="18" charset="0"/>
              <a:ea typeface="+mn-ea"/>
              <a:cs typeface="+mn-cs"/>
              <a:hlinkClick xmlns:r="http://schemas.openxmlformats.org/officeDocument/2006/relationships" r:id="rId1"/>
            </a:rPr>
            <a:t>com/</a:t>
          </a:r>
          <a:r>
            <a:rPr lang="en-US" sz="1400" b="0" i="0" kern="120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 Antiqua" panose="02040602050305030304" pitchFamily="18" charset="0"/>
              <a:ea typeface="+mn-ea"/>
              <a:cs typeface="+mn-cs"/>
              <a:hlinkClick xmlns:r="http://schemas.openxmlformats.org/officeDocument/2006/relationships" r:id="rId1"/>
            </a:rPr>
            <a:t>vdorie</a:t>
          </a:r>
          <a:r>
            <a:rPr lang="en-US" sz="1400" b="0" i="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 Antiqua" panose="02040602050305030304" pitchFamily="18" charset="0"/>
              <a:ea typeface="+mn-ea"/>
              <a:cs typeface="+mn-cs"/>
              <a:hlinkClick xmlns:r="http://schemas.openxmlformats.org/officeDocument/2006/relationships" r:id="rId1"/>
            </a:rPr>
            <a:t>/</a:t>
          </a:r>
          <a:r>
            <a:rPr lang="en-US" sz="1400" b="0" i="0" kern="120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 Antiqua" panose="02040602050305030304" pitchFamily="18" charset="0"/>
              <a:ea typeface="+mn-ea"/>
              <a:cs typeface="+mn-cs"/>
              <a:hlinkClick xmlns:r="http://schemas.openxmlformats.org/officeDocument/2006/relationships" r:id="rId1"/>
            </a:rPr>
            <a:t>npci</a:t>
          </a:r>
          <a:br>
            <a:rPr lang="en-US" sz="1400" b="0" i="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</a:br>
          <a:endParaRPr lang="el-GR" sz="1400" b="0" i="0" kern="1200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60446F52-90C8-4F9C-B713-03112A316EE3}" type="parTrans" cxnId="{1D651009-9D15-4BAA-BF3A-1139AE5A9A08}">
      <dgm:prSet/>
      <dgm:spPr/>
      <dgm:t>
        <a:bodyPr/>
        <a:lstStyle/>
        <a:p>
          <a:endParaRPr lang="el-GR" sz="1800"/>
        </a:p>
      </dgm:t>
    </dgm:pt>
    <dgm:pt modelId="{796BD162-EE72-4242-A957-A8DC64D53EF9}" type="sibTrans" cxnId="{1D651009-9D15-4BAA-BF3A-1139AE5A9A08}">
      <dgm:prSet/>
      <dgm:spPr/>
      <dgm:t>
        <a:bodyPr/>
        <a:lstStyle/>
        <a:p>
          <a:endParaRPr lang="el-GR" sz="1800"/>
        </a:p>
      </dgm:t>
    </dgm:pt>
    <dgm:pt modelId="{9DD9B27A-F4B8-4B3C-9239-29A04BA81926}">
      <dgm:prSet custT="1"/>
      <dgm:spPr/>
      <dgm:t>
        <a:bodyPr/>
        <a:lstStyle/>
        <a:p>
          <a:r>
            <a:rPr lang="en-US" sz="1800" b="0" i="0" kern="1200" baseline="0" dirty="0"/>
            <a:t>25 features regarding children and mothers</a:t>
          </a:r>
          <a:br>
            <a:rPr lang="en-US" sz="1800" b="0" i="0" kern="1200" baseline="0" dirty="0"/>
          </a:br>
          <a:endParaRPr lang="el-GR" sz="1800" kern="1200" dirty="0"/>
        </a:p>
      </dgm:t>
    </dgm:pt>
    <dgm:pt modelId="{F4007564-52AC-4D6E-B6D3-A13B49A6B395}" type="parTrans" cxnId="{EFB3CB84-7C15-4243-A5AB-F3341EF4A214}">
      <dgm:prSet/>
      <dgm:spPr/>
      <dgm:t>
        <a:bodyPr/>
        <a:lstStyle/>
        <a:p>
          <a:endParaRPr lang="el-GR" sz="1800"/>
        </a:p>
      </dgm:t>
    </dgm:pt>
    <dgm:pt modelId="{10AAF9F1-339F-45E3-81EB-8E9B4206FE51}" type="sibTrans" cxnId="{EFB3CB84-7C15-4243-A5AB-F3341EF4A214}">
      <dgm:prSet/>
      <dgm:spPr/>
      <dgm:t>
        <a:bodyPr/>
        <a:lstStyle/>
        <a:p>
          <a:endParaRPr lang="el-GR" sz="1800"/>
        </a:p>
      </dgm:t>
    </dgm:pt>
    <dgm:pt modelId="{520EA2B5-DDEC-43E1-A5C8-9C15375A61CF}">
      <dgm:prSet custT="1"/>
      <dgm:spPr/>
      <dgm:t>
        <a:bodyPr/>
        <a:lstStyle/>
        <a:p>
          <a:r>
            <a:rPr lang="en-US" sz="1800" kern="1200"/>
            <a:t>#Instances in treatment group: 139 - #Instances in control group: 608</a:t>
          </a:r>
          <a:endParaRPr lang="el-GR" sz="1800" kern="1200"/>
        </a:p>
      </dgm:t>
    </dgm:pt>
    <dgm:pt modelId="{DF10F783-DEAF-443E-B3EE-072FC1AEBFB9}" type="parTrans" cxnId="{0FAB984B-DFC4-4D5D-9E90-D98FDC6DA662}">
      <dgm:prSet/>
      <dgm:spPr/>
      <dgm:t>
        <a:bodyPr/>
        <a:lstStyle/>
        <a:p>
          <a:endParaRPr lang="el-GR" sz="1800"/>
        </a:p>
      </dgm:t>
    </dgm:pt>
    <dgm:pt modelId="{FD9E9462-7140-42C5-B03C-E035C0055D1B}" type="sibTrans" cxnId="{0FAB984B-DFC4-4D5D-9E90-D98FDC6DA662}">
      <dgm:prSet/>
      <dgm:spPr/>
      <dgm:t>
        <a:bodyPr/>
        <a:lstStyle/>
        <a:p>
          <a:endParaRPr lang="el-GR" sz="1800"/>
        </a:p>
      </dgm:t>
    </dgm:pt>
    <dgm:pt modelId="{CAA7A125-D569-4399-AB09-A8A91B4AC282}">
      <dgm:prSet custT="1"/>
      <dgm:spPr/>
      <dgm:t>
        <a:bodyPr/>
        <a:lstStyle/>
        <a:p>
          <a:r>
            <a:rPr lang="en-US" sz="1800" b="1" i="0" baseline="0" dirty="0"/>
            <a:t>Goal </a:t>
          </a:r>
          <a:endParaRPr lang="el-GR" sz="1800" b="1" dirty="0"/>
        </a:p>
      </dgm:t>
    </dgm:pt>
    <dgm:pt modelId="{DDC134FC-F2D6-42A9-8795-C5EE714BAE98}" type="parTrans" cxnId="{823F5D3C-8072-48BE-85E1-F7FBCED40802}">
      <dgm:prSet/>
      <dgm:spPr/>
      <dgm:t>
        <a:bodyPr/>
        <a:lstStyle/>
        <a:p>
          <a:endParaRPr lang="el-GR" sz="1800"/>
        </a:p>
      </dgm:t>
    </dgm:pt>
    <dgm:pt modelId="{E7B8E152-4503-452C-A5BB-F0B1304F7385}" type="sibTrans" cxnId="{823F5D3C-8072-48BE-85E1-F7FBCED40802}">
      <dgm:prSet/>
      <dgm:spPr/>
      <dgm:t>
        <a:bodyPr/>
        <a:lstStyle/>
        <a:p>
          <a:endParaRPr lang="el-GR" sz="1800"/>
        </a:p>
      </dgm:t>
    </dgm:pt>
    <dgm:pt modelId="{D43EE705-63DA-4F86-B60D-956F1E6F0373}">
      <dgm:prSet custT="1"/>
      <dgm:spPr/>
      <dgm:t>
        <a:bodyPr/>
        <a:lstStyle/>
        <a:p>
          <a:r>
            <a:rPr lang="en-GB" sz="1800"/>
            <a:t>Estimation of </a:t>
          </a:r>
          <a:r>
            <a:rPr lang="en-US" sz="1800"/>
            <a:t>causal effect of </a:t>
          </a:r>
          <a:r>
            <a:rPr lang="en-US" sz="1800" b="1"/>
            <a:t>high-quality childcare</a:t>
          </a:r>
          <a:r>
            <a:rPr lang="en-US" sz="1800"/>
            <a:t> to remedy problems of low-birth-weight on children’s </a:t>
          </a:r>
          <a:r>
            <a:rPr lang="en-US" sz="1800" b="1"/>
            <a:t>cognitive test scores</a:t>
          </a:r>
          <a:endParaRPr lang="el-GR" sz="1800"/>
        </a:p>
      </dgm:t>
    </dgm:pt>
    <dgm:pt modelId="{867EF7FC-70D8-4F1A-AAB9-46463943371A}" type="parTrans" cxnId="{E9132D0A-23AF-4191-8314-F7CD0E75C639}">
      <dgm:prSet/>
      <dgm:spPr/>
      <dgm:t>
        <a:bodyPr/>
        <a:lstStyle/>
        <a:p>
          <a:endParaRPr lang="el-GR" sz="1800"/>
        </a:p>
      </dgm:t>
    </dgm:pt>
    <dgm:pt modelId="{AFEBDB01-6F76-451B-A39B-8B69616D4A64}" type="sibTrans" cxnId="{E9132D0A-23AF-4191-8314-F7CD0E75C639}">
      <dgm:prSet/>
      <dgm:spPr/>
      <dgm:t>
        <a:bodyPr/>
        <a:lstStyle/>
        <a:p>
          <a:endParaRPr lang="el-GR" sz="1800"/>
        </a:p>
      </dgm:t>
    </dgm:pt>
    <dgm:pt modelId="{807C0874-A96E-4DA7-9C66-2516C20E147B}" type="pres">
      <dgm:prSet presAssocID="{2AFD90AD-2CCB-4472-AB8E-7FDCE8378BA5}" presName="linear" presStyleCnt="0">
        <dgm:presLayoutVars>
          <dgm:dir/>
          <dgm:animLvl val="lvl"/>
          <dgm:resizeHandles val="exact"/>
        </dgm:presLayoutVars>
      </dgm:prSet>
      <dgm:spPr/>
    </dgm:pt>
    <dgm:pt modelId="{E15FC0F4-335C-4DEF-97EF-53BDE2274FB2}" type="pres">
      <dgm:prSet presAssocID="{E99908C0-E679-48DA-A78B-E314887325E2}" presName="parentLin" presStyleCnt="0"/>
      <dgm:spPr/>
    </dgm:pt>
    <dgm:pt modelId="{8CFF745B-C101-400F-93F8-93BAE9F1C526}" type="pres">
      <dgm:prSet presAssocID="{E99908C0-E679-48DA-A78B-E314887325E2}" presName="parentLeftMargin" presStyleLbl="node1" presStyleIdx="0" presStyleCnt="2"/>
      <dgm:spPr/>
    </dgm:pt>
    <dgm:pt modelId="{7E2001FD-6C49-4772-957F-10C33E825926}" type="pres">
      <dgm:prSet presAssocID="{E99908C0-E679-48DA-A78B-E314887325E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36E6E64-D7B8-4AE8-A812-B071B533DBE9}" type="pres">
      <dgm:prSet presAssocID="{E99908C0-E679-48DA-A78B-E314887325E2}" presName="negativeSpace" presStyleCnt="0"/>
      <dgm:spPr/>
    </dgm:pt>
    <dgm:pt modelId="{247B7DFC-BF9E-479D-A306-CDA3740DF9B7}" type="pres">
      <dgm:prSet presAssocID="{E99908C0-E679-48DA-A78B-E314887325E2}" presName="childText" presStyleLbl="conFgAcc1" presStyleIdx="0" presStyleCnt="2">
        <dgm:presLayoutVars>
          <dgm:bulletEnabled val="1"/>
        </dgm:presLayoutVars>
      </dgm:prSet>
      <dgm:spPr/>
    </dgm:pt>
    <dgm:pt modelId="{0E2F8D05-1B98-471D-896E-7AB0DA07F854}" type="pres">
      <dgm:prSet presAssocID="{A142999E-14F7-489E-9869-98AA3AAD6B64}" presName="spaceBetweenRectangles" presStyleCnt="0"/>
      <dgm:spPr/>
    </dgm:pt>
    <dgm:pt modelId="{433B0315-F7E5-4F6F-AF95-A44656C61F76}" type="pres">
      <dgm:prSet presAssocID="{CAA7A125-D569-4399-AB09-A8A91B4AC282}" presName="parentLin" presStyleCnt="0"/>
      <dgm:spPr/>
    </dgm:pt>
    <dgm:pt modelId="{C51D4CF8-2525-4D3E-9E23-4B99844B36D2}" type="pres">
      <dgm:prSet presAssocID="{CAA7A125-D569-4399-AB09-A8A91B4AC282}" presName="parentLeftMargin" presStyleLbl="node1" presStyleIdx="0" presStyleCnt="2"/>
      <dgm:spPr/>
    </dgm:pt>
    <dgm:pt modelId="{005F5A84-3274-4656-9B20-2E2DC145701F}" type="pres">
      <dgm:prSet presAssocID="{CAA7A125-D569-4399-AB09-A8A91B4AC28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6BEF99D-E8F2-4700-BD77-07867EB3E173}" type="pres">
      <dgm:prSet presAssocID="{CAA7A125-D569-4399-AB09-A8A91B4AC282}" presName="negativeSpace" presStyleCnt="0"/>
      <dgm:spPr/>
    </dgm:pt>
    <dgm:pt modelId="{EF24E913-8C01-4D64-BCFB-4688A436D62E}" type="pres">
      <dgm:prSet presAssocID="{CAA7A125-D569-4399-AB09-A8A91B4AC28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D651009-9D15-4BAA-BF3A-1139AE5A9A08}" srcId="{E99908C0-E679-48DA-A78B-E314887325E2}" destId="{724ADE11-7F60-41AD-B2D6-3ABE1335B86E}" srcOrd="0" destOrd="0" parTransId="{60446F52-90C8-4F9C-B713-03112A316EE3}" sibTransId="{796BD162-EE72-4242-A957-A8DC64D53EF9}"/>
    <dgm:cxn modelId="{E9132D0A-23AF-4191-8314-F7CD0E75C639}" srcId="{CAA7A125-D569-4399-AB09-A8A91B4AC282}" destId="{D43EE705-63DA-4F86-B60D-956F1E6F0373}" srcOrd="0" destOrd="0" parTransId="{867EF7FC-70D8-4F1A-AAB9-46463943371A}" sibTransId="{AFEBDB01-6F76-451B-A39B-8B69616D4A64}"/>
    <dgm:cxn modelId="{47C8F53A-9186-4F67-9034-9E16D8B7E87E}" type="presOf" srcId="{D43EE705-63DA-4F86-B60D-956F1E6F0373}" destId="{EF24E913-8C01-4D64-BCFB-4688A436D62E}" srcOrd="0" destOrd="0" presId="urn:microsoft.com/office/officeart/2005/8/layout/list1"/>
    <dgm:cxn modelId="{823F5D3C-8072-48BE-85E1-F7FBCED40802}" srcId="{2AFD90AD-2CCB-4472-AB8E-7FDCE8378BA5}" destId="{CAA7A125-D569-4399-AB09-A8A91B4AC282}" srcOrd="1" destOrd="0" parTransId="{DDC134FC-F2D6-42A9-8795-C5EE714BAE98}" sibTransId="{E7B8E152-4503-452C-A5BB-F0B1304F7385}"/>
    <dgm:cxn modelId="{25626A6A-B191-4260-8CAA-DDE2E0595725}" type="presOf" srcId="{9DD9B27A-F4B8-4B3C-9239-29A04BA81926}" destId="{247B7DFC-BF9E-479D-A306-CDA3740DF9B7}" srcOrd="0" destOrd="1" presId="urn:microsoft.com/office/officeart/2005/8/layout/list1"/>
    <dgm:cxn modelId="{0FAB984B-DFC4-4D5D-9E90-D98FDC6DA662}" srcId="{E99908C0-E679-48DA-A78B-E314887325E2}" destId="{520EA2B5-DDEC-43E1-A5C8-9C15375A61CF}" srcOrd="2" destOrd="0" parTransId="{DF10F783-DEAF-443E-B3EE-072FC1AEBFB9}" sibTransId="{FD9E9462-7140-42C5-B03C-E035C0055D1B}"/>
    <dgm:cxn modelId="{25CD036C-D169-41EA-8122-B7A887D4F840}" srcId="{2AFD90AD-2CCB-4472-AB8E-7FDCE8378BA5}" destId="{E99908C0-E679-48DA-A78B-E314887325E2}" srcOrd="0" destOrd="0" parTransId="{C7521A27-73FE-4C45-9F8D-6E6D5CAEB01F}" sibTransId="{A142999E-14F7-489E-9869-98AA3AAD6B64}"/>
    <dgm:cxn modelId="{06792574-E356-4647-8C0F-5BEFE4F556AF}" type="presOf" srcId="{CAA7A125-D569-4399-AB09-A8A91B4AC282}" destId="{005F5A84-3274-4656-9B20-2E2DC145701F}" srcOrd="1" destOrd="0" presId="urn:microsoft.com/office/officeart/2005/8/layout/list1"/>
    <dgm:cxn modelId="{08F1EC58-32A2-4291-8BA4-63D489CA203C}" type="presOf" srcId="{520EA2B5-DDEC-43E1-A5C8-9C15375A61CF}" destId="{247B7DFC-BF9E-479D-A306-CDA3740DF9B7}" srcOrd="0" destOrd="2" presId="urn:microsoft.com/office/officeart/2005/8/layout/list1"/>
    <dgm:cxn modelId="{EFB3CB84-7C15-4243-A5AB-F3341EF4A214}" srcId="{E99908C0-E679-48DA-A78B-E314887325E2}" destId="{9DD9B27A-F4B8-4B3C-9239-29A04BA81926}" srcOrd="1" destOrd="0" parTransId="{F4007564-52AC-4D6E-B6D3-A13B49A6B395}" sibTransId="{10AAF9F1-339F-45E3-81EB-8E9B4206FE51}"/>
    <dgm:cxn modelId="{FC2E3D89-B27D-4260-BAD4-6A9B3B357D45}" type="presOf" srcId="{2AFD90AD-2CCB-4472-AB8E-7FDCE8378BA5}" destId="{807C0874-A96E-4DA7-9C66-2516C20E147B}" srcOrd="0" destOrd="0" presId="urn:microsoft.com/office/officeart/2005/8/layout/list1"/>
    <dgm:cxn modelId="{FA0F4689-80E9-42E5-A244-E596FC1AF7F1}" type="presOf" srcId="{CAA7A125-D569-4399-AB09-A8A91B4AC282}" destId="{C51D4CF8-2525-4D3E-9E23-4B99844B36D2}" srcOrd="0" destOrd="0" presId="urn:microsoft.com/office/officeart/2005/8/layout/list1"/>
    <dgm:cxn modelId="{F4D4E093-1646-497E-9621-C6EB4FF36972}" type="presOf" srcId="{E99908C0-E679-48DA-A78B-E314887325E2}" destId="{7E2001FD-6C49-4772-957F-10C33E825926}" srcOrd="1" destOrd="0" presId="urn:microsoft.com/office/officeart/2005/8/layout/list1"/>
    <dgm:cxn modelId="{B4DE11D9-EBA5-4423-AEDA-1783E63FF6DF}" type="presOf" srcId="{724ADE11-7F60-41AD-B2D6-3ABE1335B86E}" destId="{247B7DFC-BF9E-479D-A306-CDA3740DF9B7}" srcOrd="0" destOrd="0" presId="urn:microsoft.com/office/officeart/2005/8/layout/list1"/>
    <dgm:cxn modelId="{6F028AE7-8AE9-4F77-8C71-A1E9D360ABD5}" type="presOf" srcId="{E99908C0-E679-48DA-A78B-E314887325E2}" destId="{8CFF745B-C101-400F-93F8-93BAE9F1C526}" srcOrd="0" destOrd="0" presId="urn:microsoft.com/office/officeart/2005/8/layout/list1"/>
    <dgm:cxn modelId="{9F5B9DE4-F86A-4E61-B286-D1D34E2DAB77}" type="presParOf" srcId="{807C0874-A96E-4DA7-9C66-2516C20E147B}" destId="{E15FC0F4-335C-4DEF-97EF-53BDE2274FB2}" srcOrd="0" destOrd="0" presId="urn:microsoft.com/office/officeart/2005/8/layout/list1"/>
    <dgm:cxn modelId="{AB9FA5C6-D5C7-4EFB-8188-5620F8334F0E}" type="presParOf" srcId="{E15FC0F4-335C-4DEF-97EF-53BDE2274FB2}" destId="{8CFF745B-C101-400F-93F8-93BAE9F1C526}" srcOrd="0" destOrd="0" presId="urn:microsoft.com/office/officeart/2005/8/layout/list1"/>
    <dgm:cxn modelId="{BB125258-D236-44EB-99D9-E6C2F02CC06A}" type="presParOf" srcId="{E15FC0F4-335C-4DEF-97EF-53BDE2274FB2}" destId="{7E2001FD-6C49-4772-957F-10C33E825926}" srcOrd="1" destOrd="0" presId="urn:microsoft.com/office/officeart/2005/8/layout/list1"/>
    <dgm:cxn modelId="{0ED58491-754E-4FA1-A9D0-59D5A9D8F23A}" type="presParOf" srcId="{807C0874-A96E-4DA7-9C66-2516C20E147B}" destId="{F36E6E64-D7B8-4AE8-A812-B071B533DBE9}" srcOrd="1" destOrd="0" presId="urn:microsoft.com/office/officeart/2005/8/layout/list1"/>
    <dgm:cxn modelId="{8B307B8B-7237-44A8-9597-958FD4C63B4A}" type="presParOf" srcId="{807C0874-A96E-4DA7-9C66-2516C20E147B}" destId="{247B7DFC-BF9E-479D-A306-CDA3740DF9B7}" srcOrd="2" destOrd="0" presId="urn:microsoft.com/office/officeart/2005/8/layout/list1"/>
    <dgm:cxn modelId="{7B64DC0B-93D8-4E93-B6D5-20EE1BF64EA6}" type="presParOf" srcId="{807C0874-A96E-4DA7-9C66-2516C20E147B}" destId="{0E2F8D05-1B98-471D-896E-7AB0DA07F854}" srcOrd="3" destOrd="0" presId="urn:microsoft.com/office/officeart/2005/8/layout/list1"/>
    <dgm:cxn modelId="{5EAC60D0-FC5F-464D-8A24-EF8EE76C3F54}" type="presParOf" srcId="{807C0874-A96E-4DA7-9C66-2516C20E147B}" destId="{433B0315-F7E5-4F6F-AF95-A44656C61F76}" srcOrd="4" destOrd="0" presId="urn:microsoft.com/office/officeart/2005/8/layout/list1"/>
    <dgm:cxn modelId="{9AD79DD9-F445-4320-960F-E3AD8C171DEB}" type="presParOf" srcId="{433B0315-F7E5-4F6F-AF95-A44656C61F76}" destId="{C51D4CF8-2525-4D3E-9E23-4B99844B36D2}" srcOrd="0" destOrd="0" presId="urn:microsoft.com/office/officeart/2005/8/layout/list1"/>
    <dgm:cxn modelId="{32EE578F-3A2B-4521-89A0-8DBF66CD7503}" type="presParOf" srcId="{433B0315-F7E5-4F6F-AF95-A44656C61F76}" destId="{005F5A84-3274-4656-9B20-2E2DC145701F}" srcOrd="1" destOrd="0" presId="urn:microsoft.com/office/officeart/2005/8/layout/list1"/>
    <dgm:cxn modelId="{F5D4564C-9D9F-4A2F-BA7F-49CE9178D0DF}" type="presParOf" srcId="{807C0874-A96E-4DA7-9C66-2516C20E147B}" destId="{76BEF99D-E8F2-4700-BD77-07867EB3E173}" srcOrd="5" destOrd="0" presId="urn:microsoft.com/office/officeart/2005/8/layout/list1"/>
    <dgm:cxn modelId="{015AED96-6387-4657-9C77-5B79E4B48EA6}" type="presParOf" srcId="{807C0874-A96E-4DA7-9C66-2516C20E147B}" destId="{EF24E913-8C01-4D64-BCFB-4688A436D62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E57FF06-4A5A-4502-A2ED-CB577C851C29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l-GR"/>
        </a:p>
      </dgm:t>
    </dgm:pt>
    <dgm:pt modelId="{1948CB7E-7AE9-4C2E-B3E8-B5C8CDDFF5EE}">
      <dgm:prSet custT="1"/>
      <dgm:spPr/>
      <dgm:t>
        <a:bodyPr/>
        <a:lstStyle/>
        <a:p>
          <a:r>
            <a:rPr lang="en-US" sz="2000" b="1" dirty="0"/>
            <a:t>Evaluated models</a:t>
          </a:r>
          <a:endParaRPr lang="el-GR" sz="2000" b="1" dirty="0"/>
        </a:p>
      </dgm:t>
    </dgm:pt>
    <dgm:pt modelId="{801C7D7D-0121-4D0C-995E-19764E7CC44B}" type="parTrans" cxnId="{77D0A06D-0EC9-4E0D-B2B9-D1E1F2705DD5}">
      <dgm:prSet/>
      <dgm:spPr/>
      <dgm:t>
        <a:bodyPr/>
        <a:lstStyle/>
        <a:p>
          <a:endParaRPr lang="el-GR" sz="2000"/>
        </a:p>
      </dgm:t>
    </dgm:pt>
    <dgm:pt modelId="{45373456-7ACE-418B-879F-A482DF7F65D4}" type="sibTrans" cxnId="{77D0A06D-0EC9-4E0D-B2B9-D1E1F2705DD5}">
      <dgm:prSet/>
      <dgm:spPr/>
      <dgm:t>
        <a:bodyPr/>
        <a:lstStyle/>
        <a:p>
          <a:endParaRPr lang="el-GR" sz="2000"/>
        </a:p>
      </dgm:t>
    </dgm:pt>
    <dgm:pt modelId="{B862E76B-35B0-425D-86AB-5DDE5F76B89F}">
      <dgm:prSet custT="1"/>
      <dgm:spPr/>
      <dgm:t>
        <a:bodyPr/>
        <a:lstStyle/>
        <a:p>
          <a:r>
            <a:rPr lang="en-US" sz="2000" dirty="0"/>
            <a:t>“</a:t>
          </a:r>
          <a:r>
            <a:rPr lang="en-US" sz="2000" dirty="0" err="1">
              <a:latin typeface="Book Antiqua" panose="02040602050305030304" pitchFamily="18" charset="0"/>
            </a:rPr>
            <a:t>Dragonnet</a:t>
          </a:r>
          <a:r>
            <a:rPr lang="en-US" sz="2000" dirty="0"/>
            <a:t>” (Shi et al. 2019)</a:t>
          </a:r>
          <a:endParaRPr lang="el-GR" sz="2000" dirty="0"/>
        </a:p>
      </dgm:t>
    </dgm:pt>
    <dgm:pt modelId="{900A67D3-6D40-4BFB-A7D6-F7691A86E028}" type="parTrans" cxnId="{2CA2667C-BB4B-4F24-84D8-A670CFED1A26}">
      <dgm:prSet/>
      <dgm:spPr/>
      <dgm:t>
        <a:bodyPr/>
        <a:lstStyle/>
        <a:p>
          <a:endParaRPr lang="el-GR" sz="2000"/>
        </a:p>
      </dgm:t>
    </dgm:pt>
    <dgm:pt modelId="{88B850B2-8D94-47B7-B82C-4EA2D69DB796}" type="sibTrans" cxnId="{2CA2667C-BB4B-4F24-84D8-A670CFED1A26}">
      <dgm:prSet/>
      <dgm:spPr/>
      <dgm:t>
        <a:bodyPr/>
        <a:lstStyle/>
        <a:p>
          <a:endParaRPr lang="el-GR" sz="2000"/>
        </a:p>
      </dgm:t>
    </dgm:pt>
    <dgm:pt modelId="{545613C8-DC63-425C-AD9A-5774BDAEBB8A}">
      <dgm:prSet custT="1"/>
      <dgm:spPr/>
      <dgm:t>
        <a:bodyPr/>
        <a:lstStyle/>
        <a:p>
          <a:r>
            <a:rPr lang="en-US" sz="2000" dirty="0"/>
            <a:t>“</a:t>
          </a:r>
          <a:r>
            <a:rPr lang="en-US" sz="2000" b="0" i="0" baseline="0" dirty="0">
              <a:latin typeface="Book Antiqua" panose="02040602050305030304" pitchFamily="18" charset="0"/>
            </a:rPr>
            <a:t>Modified </a:t>
          </a:r>
          <a:r>
            <a:rPr lang="en-US" sz="2000" b="0" i="0" baseline="0" dirty="0" err="1">
              <a:latin typeface="Book Antiqua" panose="02040602050305030304" pitchFamily="18" charset="0"/>
            </a:rPr>
            <a:t>Dragonnet</a:t>
          </a:r>
          <a:r>
            <a:rPr lang="en-US" sz="2000" b="0" i="0" baseline="0" dirty="0">
              <a:latin typeface="Book Antiqua" panose="02040602050305030304" pitchFamily="18" charset="0"/>
            </a:rPr>
            <a:t> (Euclidean)</a:t>
          </a:r>
          <a:r>
            <a:rPr lang="en-US" sz="2000" b="0" i="0" baseline="0" dirty="0"/>
            <a:t>”</a:t>
          </a:r>
          <a:endParaRPr lang="el-GR" sz="2000" dirty="0"/>
        </a:p>
      </dgm:t>
    </dgm:pt>
    <dgm:pt modelId="{F360D319-DDA8-4348-8FD7-5D8A4B4807A9}" type="parTrans" cxnId="{7CB50E79-3025-4CF0-A23D-AEEBE22AF8AB}">
      <dgm:prSet/>
      <dgm:spPr/>
      <dgm:t>
        <a:bodyPr/>
        <a:lstStyle/>
        <a:p>
          <a:endParaRPr lang="el-GR" sz="2000"/>
        </a:p>
      </dgm:t>
    </dgm:pt>
    <dgm:pt modelId="{5FE92BA4-D6EA-4182-84AB-CB518FA9561B}" type="sibTrans" cxnId="{7CB50E79-3025-4CF0-A23D-AEEBE22AF8AB}">
      <dgm:prSet/>
      <dgm:spPr/>
      <dgm:t>
        <a:bodyPr/>
        <a:lstStyle/>
        <a:p>
          <a:endParaRPr lang="el-GR" sz="2000"/>
        </a:p>
      </dgm:t>
    </dgm:pt>
    <dgm:pt modelId="{4041DC3A-CA96-40BD-B0D1-2A13EC5F7A03}">
      <dgm:prSet custT="1"/>
      <dgm:spPr/>
      <dgm:t>
        <a:bodyPr/>
        <a:lstStyle/>
        <a:p>
          <a:r>
            <a:rPr lang="en-US" sz="2000" b="0" i="0" baseline="0" dirty="0"/>
            <a:t>“</a:t>
          </a:r>
          <a:r>
            <a:rPr lang="en-US" sz="2000" b="0" i="0" baseline="0" dirty="0">
              <a:latin typeface="Book Antiqua" panose="02040602050305030304" pitchFamily="18" charset="0"/>
            </a:rPr>
            <a:t>Modified </a:t>
          </a:r>
          <a:r>
            <a:rPr lang="en-US" sz="2000" b="0" i="0" baseline="0" dirty="0" err="1">
              <a:latin typeface="Book Antiqua" panose="02040602050305030304" pitchFamily="18" charset="0"/>
            </a:rPr>
            <a:t>Dragonnet</a:t>
          </a:r>
          <a:r>
            <a:rPr lang="en-US" sz="2000" b="0" i="0" baseline="0" dirty="0">
              <a:latin typeface="Book Antiqua" panose="02040602050305030304" pitchFamily="18" charset="0"/>
            </a:rPr>
            <a:t> (Manhattan)</a:t>
          </a:r>
          <a:r>
            <a:rPr lang="en-US" sz="2000" b="0" i="0" baseline="0" dirty="0"/>
            <a:t>”</a:t>
          </a:r>
          <a:endParaRPr lang="el-GR" sz="2000" dirty="0"/>
        </a:p>
      </dgm:t>
    </dgm:pt>
    <dgm:pt modelId="{46586332-4609-4ECB-941F-A72273E3C1A4}" type="parTrans" cxnId="{6203C281-2355-4356-A7A9-74B4F8529EC9}">
      <dgm:prSet/>
      <dgm:spPr/>
      <dgm:t>
        <a:bodyPr/>
        <a:lstStyle/>
        <a:p>
          <a:endParaRPr lang="el-GR" sz="2000"/>
        </a:p>
      </dgm:t>
    </dgm:pt>
    <dgm:pt modelId="{6667E590-5911-4760-9306-C662B3CD1C7E}" type="sibTrans" cxnId="{6203C281-2355-4356-A7A9-74B4F8529EC9}">
      <dgm:prSet/>
      <dgm:spPr/>
      <dgm:t>
        <a:bodyPr/>
        <a:lstStyle/>
        <a:p>
          <a:endParaRPr lang="el-GR" sz="2000"/>
        </a:p>
      </dgm:t>
    </dgm:pt>
    <dgm:pt modelId="{E4070171-789C-4F90-ACF8-1D98AE67BD50}">
      <dgm:prSet custT="1"/>
      <dgm:spPr/>
      <dgm:t>
        <a:bodyPr/>
        <a:lstStyle/>
        <a:p>
          <a:r>
            <a:rPr lang="en-US" sz="2000" b="0" i="0" baseline="0" dirty="0"/>
            <a:t>“</a:t>
          </a:r>
          <a:r>
            <a:rPr lang="en-US" sz="2000" b="0" i="0" baseline="0" dirty="0">
              <a:latin typeface="Book Antiqua" panose="02040602050305030304" pitchFamily="18" charset="0"/>
            </a:rPr>
            <a:t>Modified </a:t>
          </a:r>
          <a:r>
            <a:rPr lang="en-US" sz="2000" b="0" i="0" baseline="0" dirty="0" err="1">
              <a:latin typeface="Book Antiqua" panose="02040602050305030304" pitchFamily="18" charset="0"/>
            </a:rPr>
            <a:t>Dragonnet</a:t>
          </a:r>
          <a:r>
            <a:rPr lang="en-US" sz="2000" b="0" i="0" baseline="0" dirty="0">
              <a:latin typeface="Book Antiqua" panose="02040602050305030304" pitchFamily="18" charset="0"/>
            </a:rPr>
            <a:t> (</a:t>
          </a:r>
          <a:r>
            <a:rPr lang="en-US" sz="2000" b="0" i="0" baseline="0" dirty="0" err="1">
              <a:latin typeface="Book Antiqua" panose="02040602050305030304" pitchFamily="18" charset="0"/>
            </a:rPr>
            <a:t>Chebychev</a:t>
          </a:r>
          <a:r>
            <a:rPr lang="en-US" sz="2000" b="0" i="0" baseline="0" dirty="0">
              <a:latin typeface="Book Antiqua" panose="02040602050305030304" pitchFamily="18" charset="0"/>
            </a:rPr>
            <a:t>)</a:t>
          </a:r>
          <a:r>
            <a:rPr lang="en-US" sz="2000" b="0" i="0" baseline="0" dirty="0"/>
            <a:t>”</a:t>
          </a:r>
          <a:endParaRPr lang="el-GR" sz="2000" dirty="0"/>
        </a:p>
      </dgm:t>
    </dgm:pt>
    <dgm:pt modelId="{72632CAE-81E8-4F8B-8AFD-2588022EF52D}" type="parTrans" cxnId="{6502ADF1-B0B7-44EE-8FD8-F63C2D1FCD82}">
      <dgm:prSet/>
      <dgm:spPr/>
      <dgm:t>
        <a:bodyPr/>
        <a:lstStyle/>
        <a:p>
          <a:endParaRPr lang="el-GR" sz="2000"/>
        </a:p>
      </dgm:t>
    </dgm:pt>
    <dgm:pt modelId="{2D0D15AB-0825-4AE6-91D8-DA53100D2A87}" type="sibTrans" cxnId="{6502ADF1-B0B7-44EE-8FD8-F63C2D1FCD82}">
      <dgm:prSet/>
      <dgm:spPr/>
      <dgm:t>
        <a:bodyPr/>
        <a:lstStyle/>
        <a:p>
          <a:endParaRPr lang="el-GR" sz="2000"/>
        </a:p>
      </dgm:t>
    </dgm:pt>
    <dgm:pt modelId="{3949D0F0-9CBF-4DEA-8F74-12CCAC04D1DD}" type="pres">
      <dgm:prSet presAssocID="{0E57FF06-4A5A-4502-A2ED-CB577C851C29}" presName="linear" presStyleCnt="0">
        <dgm:presLayoutVars>
          <dgm:dir/>
          <dgm:animLvl val="lvl"/>
          <dgm:resizeHandles val="exact"/>
        </dgm:presLayoutVars>
      </dgm:prSet>
      <dgm:spPr/>
    </dgm:pt>
    <dgm:pt modelId="{8B867168-28F7-431E-9B03-8EEC0C333109}" type="pres">
      <dgm:prSet presAssocID="{1948CB7E-7AE9-4C2E-B3E8-B5C8CDDFF5EE}" presName="parentLin" presStyleCnt="0"/>
      <dgm:spPr/>
    </dgm:pt>
    <dgm:pt modelId="{F171BC05-F28E-42D5-B6D0-3BF4AABBB61C}" type="pres">
      <dgm:prSet presAssocID="{1948CB7E-7AE9-4C2E-B3E8-B5C8CDDFF5EE}" presName="parentLeftMargin" presStyleLbl="node1" presStyleIdx="0" presStyleCnt="1"/>
      <dgm:spPr/>
    </dgm:pt>
    <dgm:pt modelId="{FDF9C8DA-C0FA-4BB9-B317-03E0543C8B1B}" type="pres">
      <dgm:prSet presAssocID="{1948CB7E-7AE9-4C2E-B3E8-B5C8CDDFF5E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11975A7-031F-4336-946A-929C5E960B7A}" type="pres">
      <dgm:prSet presAssocID="{1948CB7E-7AE9-4C2E-B3E8-B5C8CDDFF5EE}" presName="negativeSpace" presStyleCnt="0"/>
      <dgm:spPr/>
    </dgm:pt>
    <dgm:pt modelId="{32A094C0-8C30-452F-BC7F-66A7ECEC16A7}" type="pres">
      <dgm:prSet presAssocID="{1948CB7E-7AE9-4C2E-B3E8-B5C8CDDFF5EE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EDD2548-BB0C-4A7A-93C5-0483C14B59DB}" type="presOf" srcId="{4041DC3A-CA96-40BD-B0D1-2A13EC5F7A03}" destId="{32A094C0-8C30-452F-BC7F-66A7ECEC16A7}" srcOrd="0" destOrd="2" presId="urn:microsoft.com/office/officeart/2005/8/layout/list1"/>
    <dgm:cxn modelId="{CD17324C-9662-426D-9D13-A841EDD57EA9}" type="presOf" srcId="{1948CB7E-7AE9-4C2E-B3E8-B5C8CDDFF5EE}" destId="{F171BC05-F28E-42D5-B6D0-3BF4AABBB61C}" srcOrd="0" destOrd="0" presId="urn:microsoft.com/office/officeart/2005/8/layout/list1"/>
    <dgm:cxn modelId="{77D0A06D-0EC9-4E0D-B2B9-D1E1F2705DD5}" srcId="{0E57FF06-4A5A-4502-A2ED-CB577C851C29}" destId="{1948CB7E-7AE9-4C2E-B3E8-B5C8CDDFF5EE}" srcOrd="0" destOrd="0" parTransId="{801C7D7D-0121-4D0C-995E-19764E7CC44B}" sibTransId="{45373456-7ACE-418B-879F-A482DF7F65D4}"/>
    <dgm:cxn modelId="{7CB50E79-3025-4CF0-A23D-AEEBE22AF8AB}" srcId="{1948CB7E-7AE9-4C2E-B3E8-B5C8CDDFF5EE}" destId="{545613C8-DC63-425C-AD9A-5774BDAEBB8A}" srcOrd="1" destOrd="0" parTransId="{F360D319-DDA8-4348-8FD7-5D8A4B4807A9}" sibTransId="{5FE92BA4-D6EA-4182-84AB-CB518FA9561B}"/>
    <dgm:cxn modelId="{2CA2667C-BB4B-4F24-84D8-A670CFED1A26}" srcId="{1948CB7E-7AE9-4C2E-B3E8-B5C8CDDFF5EE}" destId="{B862E76B-35B0-425D-86AB-5DDE5F76B89F}" srcOrd="0" destOrd="0" parTransId="{900A67D3-6D40-4BFB-A7D6-F7691A86E028}" sibTransId="{88B850B2-8D94-47B7-B82C-4EA2D69DB796}"/>
    <dgm:cxn modelId="{6203C281-2355-4356-A7A9-74B4F8529EC9}" srcId="{1948CB7E-7AE9-4C2E-B3E8-B5C8CDDFF5EE}" destId="{4041DC3A-CA96-40BD-B0D1-2A13EC5F7A03}" srcOrd="2" destOrd="0" parTransId="{46586332-4609-4ECB-941F-A72273E3C1A4}" sibTransId="{6667E590-5911-4760-9306-C662B3CD1C7E}"/>
    <dgm:cxn modelId="{600A9282-FB04-48FC-A90C-05B185669B94}" type="presOf" srcId="{545613C8-DC63-425C-AD9A-5774BDAEBB8A}" destId="{32A094C0-8C30-452F-BC7F-66A7ECEC16A7}" srcOrd="0" destOrd="1" presId="urn:microsoft.com/office/officeart/2005/8/layout/list1"/>
    <dgm:cxn modelId="{BEAB87BA-9909-4736-867A-3E9E0F91FF31}" type="presOf" srcId="{1948CB7E-7AE9-4C2E-B3E8-B5C8CDDFF5EE}" destId="{FDF9C8DA-C0FA-4BB9-B317-03E0543C8B1B}" srcOrd="1" destOrd="0" presId="urn:microsoft.com/office/officeart/2005/8/layout/list1"/>
    <dgm:cxn modelId="{915358D8-286D-4670-B50F-C7C6EDDD539F}" type="presOf" srcId="{0E57FF06-4A5A-4502-A2ED-CB577C851C29}" destId="{3949D0F0-9CBF-4DEA-8F74-12CCAC04D1DD}" srcOrd="0" destOrd="0" presId="urn:microsoft.com/office/officeart/2005/8/layout/list1"/>
    <dgm:cxn modelId="{2FF9D3D9-930C-4489-ACD9-A36120DA2B8C}" type="presOf" srcId="{B862E76B-35B0-425D-86AB-5DDE5F76B89F}" destId="{32A094C0-8C30-452F-BC7F-66A7ECEC16A7}" srcOrd="0" destOrd="0" presId="urn:microsoft.com/office/officeart/2005/8/layout/list1"/>
    <dgm:cxn modelId="{370514F1-E624-4B51-9461-1F088A3326EE}" type="presOf" srcId="{E4070171-789C-4F90-ACF8-1D98AE67BD50}" destId="{32A094C0-8C30-452F-BC7F-66A7ECEC16A7}" srcOrd="0" destOrd="3" presId="urn:microsoft.com/office/officeart/2005/8/layout/list1"/>
    <dgm:cxn modelId="{6502ADF1-B0B7-44EE-8FD8-F63C2D1FCD82}" srcId="{1948CB7E-7AE9-4C2E-B3E8-B5C8CDDFF5EE}" destId="{E4070171-789C-4F90-ACF8-1D98AE67BD50}" srcOrd="3" destOrd="0" parTransId="{72632CAE-81E8-4F8B-8AFD-2588022EF52D}" sibTransId="{2D0D15AB-0825-4AE6-91D8-DA53100D2A87}"/>
    <dgm:cxn modelId="{7504AC32-DAB2-436B-A711-E6978D729A78}" type="presParOf" srcId="{3949D0F0-9CBF-4DEA-8F74-12CCAC04D1DD}" destId="{8B867168-28F7-431E-9B03-8EEC0C333109}" srcOrd="0" destOrd="0" presId="urn:microsoft.com/office/officeart/2005/8/layout/list1"/>
    <dgm:cxn modelId="{F7458184-79F2-4942-A36A-EAEE50EA8D6B}" type="presParOf" srcId="{8B867168-28F7-431E-9B03-8EEC0C333109}" destId="{F171BC05-F28E-42D5-B6D0-3BF4AABBB61C}" srcOrd="0" destOrd="0" presId="urn:microsoft.com/office/officeart/2005/8/layout/list1"/>
    <dgm:cxn modelId="{E4583D28-CB2A-4543-A525-C3F3BA9C724C}" type="presParOf" srcId="{8B867168-28F7-431E-9B03-8EEC0C333109}" destId="{FDF9C8DA-C0FA-4BB9-B317-03E0543C8B1B}" srcOrd="1" destOrd="0" presId="urn:microsoft.com/office/officeart/2005/8/layout/list1"/>
    <dgm:cxn modelId="{B9FB09C6-B6ED-4616-ADD8-F90D2BFE609E}" type="presParOf" srcId="{3949D0F0-9CBF-4DEA-8F74-12CCAC04D1DD}" destId="{F11975A7-031F-4336-946A-929C5E960B7A}" srcOrd="1" destOrd="0" presId="urn:microsoft.com/office/officeart/2005/8/layout/list1"/>
    <dgm:cxn modelId="{CA837F24-6375-4D6D-9893-D26585C0C2C0}" type="presParOf" srcId="{3949D0F0-9CBF-4DEA-8F74-12CCAC04D1DD}" destId="{32A094C0-8C30-452F-BC7F-66A7ECEC16A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E57FF06-4A5A-4502-A2ED-CB577C851C29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l-GR"/>
        </a:p>
      </dgm:t>
    </dgm:pt>
    <dgm:pt modelId="{87E7680E-0516-4975-A984-27E9F329407A}">
      <dgm:prSet custT="1"/>
      <dgm:spPr/>
      <dgm:t>
        <a:bodyPr/>
        <a:lstStyle/>
        <a:p>
          <a:r>
            <a:rPr lang="en-US" sz="2000" b="1"/>
            <a:t>Evaluation methodology</a:t>
          </a:r>
          <a:endParaRPr lang="el-GR" sz="2000" dirty="0"/>
        </a:p>
      </dgm:t>
    </dgm:pt>
    <dgm:pt modelId="{AC43EF79-AB37-418E-A722-EA4A934E9B1E}" type="sibTrans" cxnId="{8E53E787-7C86-489A-AA33-24BDBA0E9FC7}">
      <dgm:prSet/>
      <dgm:spPr/>
      <dgm:t>
        <a:bodyPr/>
        <a:lstStyle/>
        <a:p>
          <a:endParaRPr lang="el-GR" sz="2000"/>
        </a:p>
      </dgm:t>
    </dgm:pt>
    <dgm:pt modelId="{4AD23E3B-1ADD-4062-9CDB-AC3C40CE3A41}" type="parTrans" cxnId="{8E53E787-7C86-489A-AA33-24BDBA0E9FC7}">
      <dgm:prSet/>
      <dgm:spPr/>
      <dgm:t>
        <a:bodyPr/>
        <a:lstStyle/>
        <a:p>
          <a:endParaRPr lang="el-GR" sz="2000"/>
        </a:p>
      </dgm:t>
    </dgm:pt>
    <dgm:pt modelId="{6CF1E399-6175-4853-B4A8-3DFFF9082D99}">
      <dgm:prSet custT="1"/>
      <dgm:spPr/>
      <dgm:t>
        <a:bodyPr/>
        <a:lstStyle/>
        <a:p>
          <a:r>
            <a:rPr lang="en-US" sz="2000" dirty="0"/>
            <a:t>Performance profiles of Dolan &amp; More</a:t>
          </a:r>
          <a:endParaRPr lang="el-GR" sz="2000" dirty="0"/>
        </a:p>
      </dgm:t>
    </dgm:pt>
    <dgm:pt modelId="{28147E58-078E-4976-8EE4-5AFBC05DE006}" type="sibTrans" cxnId="{C93C97FB-1317-427B-B74B-F1CAFE128BAF}">
      <dgm:prSet/>
      <dgm:spPr/>
      <dgm:t>
        <a:bodyPr/>
        <a:lstStyle/>
        <a:p>
          <a:endParaRPr lang="el-GR" sz="2000"/>
        </a:p>
      </dgm:t>
    </dgm:pt>
    <dgm:pt modelId="{936E3356-C711-49E3-91ED-FED3222624CF}" type="parTrans" cxnId="{C93C97FB-1317-427B-B74B-F1CAFE128BAF}">
      <dgm:prSet/>
      <dgm:spPr/>
      <dgm:t>
        <a:bodyPr/>
        <a:lstStyle/>
        <a:p>
          <a:endParaRPr lang="el-GR" sz="2000"/>
        </a:p>
      </dgm:t>
    </dgm:pt>
    <dgm:pt modelId="{4E14D88E-4509-418B-9C1C-994C2A53E85C}">
      <dgm:prSet custT="1"/>
      <dgm:spPr/>
      <dgm:t>
        <a:bodyPr/>
        <a:lstStyle/>
        <a:p>
          <a:r>
            <a:rPr lang="en-US" sz="2000" dirty="0"/>
            <a:t>Statistical analysis</a:t>
          </a:r>
          <a:endParaRPr lang="el-GR" sz="2000" dirty="0"/>
        </a:p>
      </dgm:t>
    </dgm:pt>
    <dgm:pt modelId="{CE4C51EA-8078-46BD-99F1-66754AAEC7B2}" type="sibTrans" cxnId="{7CF8A414-B0D8-46D0-815D-D1504EB5EF05}">
      <dgm:prSet/>
      <dgm:spPr/>
      <dgm:t>
        <a:bodyPr/>
        <a:lstStyle/>
        <a:p>
          <a:endParaRPr lang="el-GR" sz="2000"/>
        </a:p>
      </dgm:t>
    </dgm:pt>
    <dgm:pt modelId="{624DDB3C-BE9D-4252-8A48-4E06848080DD}" type="parTrans" cxnId="{7CF8A414-B0D8-46D0-815D-D1504EB5EF05}">
      <dgm:prSet/>
      <dgm:spPr/>
      <dgm:t>
        <a:bodyPr/>
        <a:lstStyle/>
        <a:p>
          <a:endParaRPr lang="el-GR" sz="2000"/>
        </a:p>
      </dgm:t>
    </dgm:pt>
    <dgm:pt modelId="{3949D0F0-9CBF-4DEA-8F74-12CCAC04D1DD}" type="pres">
      <dgm:prSet presAssocID="{0E57FF06-4A5A-4502-A2ED-CB577C851C29}" presName="linear" presStyleCnt="0">
        <dgm:presLayoutVars>
          <dgm:dir/>
          <dgm:animLvl val="lvl"/>
          <dgm:resizeHandles val="exact"/>
        </dgm:presLayoutVars>
      </dgm:prSet>
      <dgm:spPr/>
    </dgm:pt>
    <dgm:pt modelId="{257E6CA4-0DDA-4C41-B511-85E916DEC4E8}" type="pres">
      <dgm:prSet presAssocID="{87E7680E-0516-4975-A984-27E9F329407A}" presName="parentLin" presStyleCnt="0"/>
      <dgm:spPr/>
    </dgm:pt>
    <dgm:pt modelId="{CD454534-669D-4619-BEAC-E2AEB7C3BA50}" type="pres">
      <dgm:prSet presAssocID="{87E7680E-0516-4975-A984-27E9F329407A}" presName="parentLeftMargin" presStyleLbl="node1" presStyleIdx="0" presStyleCnt="1"/>
      <dgm:spPr/>
    </dgm:pt>
    <dgm:pt modelId="{E32C7C7B-C211-4F16-BCC2-45CE33AE8213}" type="pres">
      <dgm:prSet presAssocID="{87E7680E-0516-4975-A984-27E9F329407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54952BD-29BF-4C84-8DAE-3BF5C40963AE}" type="pres">
      <dgm:prSet presAssocID="{87E7680E-0516-4975-A984-27E9F329407A}" presName="negativeSpace" presStyleCnt="0"/>
      <dgm:spPr/>
    </dgm:pt>
    <dgm:pt modelId="{0C661A60-6057-479F-88CE-3637BCF1F034}" type="pres">
      <dgm:prSet presAssocID="{87E7680E-0516-4975-A984-27E9F329407A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7CF8A414-B0D8-46D0-815D-D1504EB5EF05}" srcId="{87E7680E-0516-4975-A984-27E9F329407A}" destId="{4E14D88E-4509-418B-9C1C-994C2A53E85C}" srcOrd="1" destOrd="0" parTransId="{624DDB3C-BE9D-4252-8A48-4E06848080DD}" sibTransId="{CE4C51EA-8078-46BD-99F1-66754AAEC7B2}"/>
    <dgm:cxn modelId="{8E53E787-7C86-489A-AA33-24BDBA0E9FC7}" srcId="{0E57FF06-4A5A-4502-A2ED-CB577C851C29}" destId="{87E7680E-0516-4975-A984-27E9F329407A}" srcOrd="0" destOrd="0" parTransId="{4AD23E3B-1ADD-4062-9CDB-AC3C40CE3A41}" sibTransId="{AC43EF79-AB37-418E-A722-EA4A934E9B1E}"/>
    <dgm:cxn modelId="{72BD1F91-1302-4FDA-8575-38CE13F5EE22}" type="presOf" srcId="{87E7680E-0516-4975-A984-27E9F329407A}" destId="{CD454534-669D-4619-BEAC-E2AEB7C3BA50}" srcOrd="0" destOrd="0" presId="urn:microsoft.com/office/officeart/2005/8/layout/list1"/>
    <dgm:cxn modelId="{63099D91-C47A-4CC1-BB56-C39550717B31}" type="presOf" srcId="{6CF1E399-6175-4853-B4A8-3DFFF9082D99}" destId="{0C661A60-6057-479F-88CE-3637BCF1F034}" srcOrd="0" destOrd="0" presId="urn:microsoft.com/office/officeart/2005/8/layout/list1"/>
    <dgm:cxn modelId="{D8CBB1A7-3711-4EC0-AA21-E70DA12B246A}" type="presOf" srcId="{4E14D88E-4509-418B-9C1C-994C2A53E85C}" destId="{0C661A60-6057-479F-88CE-3637BCF1F034}" srcOrd="0" destOrd="1" presId="urn:microsoft.com/office/officeart/2005/8/layout/list1"/>
    <dgm:cxn modelId="{AE1F77CD-A879-40D5-9A6B-74B7CA8A3796}" type="presOf" srcId="{87E7680E-0516-4975-A984-27E9F329407A}" destId="{E32C7C7B-C211-4F16-BCC2-45CE33AE8213}" srcOrd="1" destOrd="0" presId="urn:microsoft.com/office/officeart/2005/8/layout/list1"/>
    <dgm:cxn modelId="{915358D8-286D-4670-B50F-C7C6EDDD539F}" type="presOf" srcId="{0E57FF06-4A5A-4502-A2ED-CB577C851C29}" destId="{3949D0F0-9CBF-4DEA-8F74-12CCAC04D1DD}" srcOrd="0" destOrd="0" presId="urn:microsoft.com/office/officeart/2005/8/layout/list1"/>
    <dgm:cxn modelId="{C93C97FB-1317-427B-B74B-F1CAFE128BAF}" srcId="{87E7680E-0516-4975-A984-27E9F329407A}" destId="{6CF1E399-6175-4853-B4A8-3DFFF9082D99}" srcOrd="0" destOrd="0" parTransId="{936E3356-C711-49E3-91ED-FED3222624CF}" sibTransId="{28147E58-078E-4976-8EE4-5AFBC05DE006}"/>
    <dgm:cxn modelId="{3298BD14-0085-4AB2-AC91-D7A811E45EAA}" type="presParOf" srcId="{3949D0F0-9CBF-4DEA-8F74-12CCAC04D1DD}" destId="{257E6CA4-0DDA-4C41-B511-85E916DEC4E8}" srcOrd="0" destOrd="0" presId="urn:microsoft.com/office/officeart/2005/8/layout/list1"/>
    <dgm:cxn modelId="{C4849583-1815-4972-972A-FFF8C3A6BE4C}" type="presParOf" srcId="{257E6CA4-0DDA-4C41-B511-85E916DEC4E8}" destId="{CD454534-669D-4619-BEAC-E2AEB7C3BA50}" srcOrd="0" destOrd="0" presId="urn:microsoft.com/office/officeart/2005/8/layout/list1"/>
    <dgm:cxn modelId="{A1694E95-1139-4550-BD64-6E27997FD041}" type="presParOf" srcId="{257E6CA4-0DDA-4C41-B511-85E916DEC4E8}" destId="{E32C7C7B-C211-4F16-BCC2-45CE33AE8213}" srcOrd="1" destOrd="0" presId="urn:microsoft.com/office/officeart/2005/8/layout/list1"/>
    <dgm:cxn modelId="{A268EAAA-6322-4577-BE81-D4847865EF33}" type="presParOf" srcId="{3949D0F0-9CBF-4DEA-8F74-12CCAC04D1DD}" destId="{C54952BD-29BF-4C84-8DAE-3BF5C40963AE}" srcOrd="1" destOrd="0" presId="urn:microsoft.com/office/officeart/2005/8/layout/list1"/>
    <dgm:cxn modelId="{9D8B5D42-4391-4D5E-8726-D5F22AF76547}" type="presParOf" srcId="{3949D0F0-9CBF-4DEA-8F74-12CCAC04D1DD}" destId="{0C661A60-6057-479F-88CE-3637BCF1F03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E57FF06-4A5A-4502-A2ED-CB577C851C29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l-GR"/>
        </a:p>
      </dgm:t>
    </dgm:pt>
    <mc:AlternateContent xmlns:mc="http://schemas.openxmlformats.org/markup-compatibility/2006" xmlns:a14="http://schemas.microsoft.com/office/drawing/2010/main">
      <mc:Choice Requires="a14">
        <dgm:pt modelId="{4DAB643F-AB14-480E-B8C8-0595E341C4E7}">
          <dgm:prSet custT="1"/>
          <dgm:spPr/>
          <dgm:t>
            <a:bodyPr/>
            <a:lstStyle/>
            <a:p>
              <a:r>
                <a:rPr lang="en-US" sz="1800" b="1" dirty="0"/>
                <a:t>Absolute error of the estimation of Average Treatment Effect - </a:t>
              </a:r>
              <a14:m>
                <m:oMath xmlns:m="http://schemas.openxmlformats.org/officeDocument/2006/math">
                  <m:r>
                    <a:rPr lang="en-US" sz="1800" b="1" i="1" smtClean="0">
                      <a:latin typeface="Cambria Math" panose="02040503050406030204" pitchFamily="18" charset="0"/>
                    </a:rPr>
                    <m:t>|</m:t>
                  </m:r>
                  <m:sSub>
                    <m:sSubPr>
                      <m:ctrlPr>
                        <a:rPr lang="en-US" sz="1800" b="1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𝜺</m:t>
                      </m:r>
                    </m:e>
                    <m:sub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𝑨𝑻𝑬</m:t>
                      </m:r>
                    </m:sub>
                  </m:sSub>
                  <m:r>
                    <a:rPr lang="en-US" sz="1800" b="1" i="1">
                      <a:latin typeface="Cambria Math" panose="02040503050406030204" pitchFamily="18" charset="0"/>
                    </a:rPr>
                    <m:t> |</m:t>
                  </m:r>
                </m:oMath>
              </a14:m>
              <a:endParaRPr lang="el-GR" sz="1800" b="1" dirty="0"/>
            </a:p>
          </dgm:t>
        </dgm:pt>
      </mc:Choice>
      <mc:Fallback xmlns="">
        <dgm:pt modelId="{4DAB643F-AB14-480E-B8C8-0595E341C4E7}">
          <dgm:prSet custT="1"/>
          <dgm:spPr/>
          <dgm:t>
            <a:bodyPr/>
            <a:lstStyle/>
            <a:p>
              <a:r>
                <a:rPr lang="en-US" sz="1800" b="1" dirty="0"/>
                <a:t>Absolute error of the estimation of Average Treatment Effect - </a:t>
              </a:r>
              <a:r>
                <a:rPr lang="en-US" sz="1800" b="1" i="0">
                  <a:latin typeface="Cambria Math" panose="02040503050406030204" pitchFamily="18" charset="0"/>
                </a:rPr>
                <a:t>|𝜺_𝑨𝑻𝑬  |</a:t>
              </a:r>
              <a:endParaRPr lang="el-GR" sz="1800" b="1" dirty="0"/>
            </a:p>
          </dgm:t>
        </dgm:pt>
      </mc:Fallback>
    </mc:AlternateContent>
    <dgm:pt modelId="{72475E72-340A-4AA7-949B-1DD5B16D049F}" type="sibTrans" cxnId="{B5C978BD-E571-425E-8AA8-B84F3CB5BC98}">
      <dgm:prSet/>
      <dgm:spPr/>
      <dgm:t>
        <a:bodyPr/>
        <a:lstStyle/>
        <a:p>
          <a:endParaRPr lang="el-GR" sz="1800"/>
        </a:p>
      </dgm:t>
    </dgm:pt>
    <dgm:pt modelId="{55756D38-91F2-4FB8-9DB0-C6E6B7085158}" type="parTrans" cxnId="{B5C978BD-E571-425E-8AA8-B84F3CB5BC98}">
      <dgm:prSet/>
      <dgm:spPr/>
      <dgm:t>
        <a:bodyPr/>
        <a:lstStyle/>
        <a:p>
          <a:endParaRPr lang="el-GR" sz="1800"/>
        </a:p>
      </dgm:t>
    </dgm:pt>
    <dgm:pt modelId="{D11B01CD-D282-4264-A48B-B06073A268EA}">
      <dgm:prSet custT="1"/>
      <dgm:spPr/>
      <dgm:t>
        <a:bodyPr/>
        <a:lstStyle/>
        <a:p>
          <a:r>
            <a:rPr lang="en-US" sz="1800" dirty="0"/>
            <a:t>Measures treatment effect for the average population</a:t>
          </a:r>
          <a:endParaRPr lang="el-GR" sz="1800" dirty="0"/>
        </a:p>
      </dgm:t>
    </dgm:pt>
    <dgm:pt modelId="{26BEB3E5-711D-4625-A427-D03EC2D0F70B}" type="sibTrans" cxnId="{7A061422-989D-4E54-B882-A19EBFD9E8A5}">
      <dgm:prSet/>
      <dgm:spPr/>
      <dgm:t>
        <a:bodyPr/>
        <a:lstStyle/>
        <a:p>
          <a:endParaRPr lang="el-GR" sz="1800"/>
        </a:p>
      </dgm:t>
    </dgm:pt>
    <dgm:pt modelId="{81A45459-C29B-471A-9C3D-81E28ADC6102}" type="parTrans" cxnId="{7A061422-989D-4E54-B882-A19EBFD9E8A5}">
      <dgm:prSet/>
      <dgm:spPr/>
      <dgm:t>
        <a:bodyPr/>
        <a:lstStyle/>
        <a:p>
          <a:endParaRPr lang="el-GR" sz="1800"/>
        </a:p>
      </dgm:t>
    </dgm:pt>
    <dgm:pt modelId="{87E7680E-0516-4975-A984-27E9F329407A}">
      <dgm:prSet custT="1"/>
      <dgm:spPr/>
      <dgm:t>
        <a:bodyPr/>
        <a:lstStyle/>
        <a:p>
          <a:r>
            <a:rPr lang="en-US" sz="1800" dirty="0"/>
            <a:t>Compare evaluated models as estimators</a:t>
          </a:r>
          <a:endParaRPr lang="el-GR" sz="1800" dirty="0"/>
        </a:p>
      </dgm:t>
    </dgm:pt>
    <dgm:pt modelId="{AC43EF79-AB37-418E-A722-EA4A934E9B1E}" type="sibTrans" cxnId="{8E53E787-7C86-489A-AA33-24BDBA0E9FC7}">
      <dgm:prSet/>
      <dgm:spPr/>
      <dgm:t>
        <a:bodyPr/>
        <a:lstStyle/>
        <a:p>
          <a:endParaRPr lang="el-GR" sz="1800"/>
        </a:p>
      </dgm:t>
    </dgm:pt>
    <dgm:pt modelId="{4AD23E3B-1ADD-4062-9CDB-AC3C40CE3A41}" type="parTrans" cxnId="{8E53E787-7C86-489A-AA33-24BDBA0E9FC7}">
      <dgm:prSet/>
      <dgm:spPr/>
      <dgm:t>
        <a:bodyPr/>
        <a:lstStyle/>
        <a:p>
          <a:endParaRPr lang="el-GR" sz="1800"/>
        </a:p>
      </dgm:t>
    </dgm:pt>
    <dgm:pt modelId="{3949D0F0-9CBF-4DEA-8F74-12CCAC04D1DD}" type="pres">
      <dgm:prSet presAssocID="{0E57FF06-4A5A-4502-A2ED-CB577C851C29}" presName="linear" presStyleCnt="0">
        <dgm:presLayoutVars>
          <dgm:dir/>
          <dgm:animLvl val="lvl"/>
          <dgm:resizeHandles val="exact"/>
        </dgm:presLayoutVars>
      </dgm:prSet>
      <dgm:spPr/>
    </dgm:pt>
    <dgm:pt modelId="{AAA0AAB4-7013-4028-8CD6-4415DCD5CA44}" type="pres">
      <dgm:prSet presAssocID="{4DAB643F-AB14-480E-B8C8-0595E341C4E7}" presName="parentLin" presStyleCnt="0"/>
      <dgm:spPr/>
    </dgm:pt>
    <dgm:pt modelId="{0F91ED15-073D-42CF-A362-A7408CCE5D5C}" type="pres">
      <dgm:prSet presAssocID="{4DAB643F-AB14-480E-B8C8-0595E341C4E7}" presName="parentLeftMargin" presStyleLbl="node1" presStyleIdx="0" presStyleCnt="1"/>
      <dgm:spPr/>
    </dgm:pt>
    <dgm:pt modelId="{7E61FF9F-1B92-4F5B-A5E5-5D81DDB34931}" type="pres">
      <dgm:prSet presAssocID="{4DAB643F-AB14-480E-B8C8-0595E341C4E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AD7B90F-2488-4852-B7F6-9EF1F556E7D3}" type="pres">
      <dgm:prSet presAssocID="{4DAB643F-AB14-480E-B8C8-0595E341C4E7}" presName="negativeSpace" presStyleCnt="0"/>
      <dgm:spPr/>
    </dgm:pt>
    <dgm:pt modelId="{B8B560D8-C6A9-4281-83FB-7F85C1D1FA98}" type="pres">
      <dgm:prSet presAssocID="{4DAB643F-AB14-480E-B8C8-0595E341C4E7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D4AD00A-D234-47FB-916C-BD57704A6B26}" type="presOf" srcId="{4DAB643F-AB14-480E-B8C8-0595E341C4E7}" destId="{7E61FF9F-1B92-4F5B-A5E5-5D81DDB34931}" srcOrd="1" destOrd="0" presId="urn:microsoft.com/office/officeart/2005/8/layout/list1"/>
    <dgm:cxn modelId="{7A061422-989D-4E54-B882-A19EBFD9E8A5}" srcId="{4DAB643F-AB14-480E-B8C8-0595E341C4E7}" destId="{D11B01CD-D282-4264-A48B-B06073A268EA}" srcOrd="0" destOrd="0" parTransId="{81A45459-C29B-471A-9C3D-81E28ADC6102}" sibTransId="{26BEB3E5-711D-4625-A427-D03EC2D0F70B}"/>
    <dgm:cxn modelId="{8E53E787-7C86-489A-AA33-24BDBA0E9FC7}" srcId="{4DAB643F-AB14-480E-B8C8-0595E341C4E7}" destId="{87E7680E-0516-4975-A984-27E9F329407A}" srcOrd="1" destOrd="0" parTransId="{4AD23E3B-1ADD-4062-9CDB-AC3C40CE3A41}" sibTransId="{AC43EF79-AB37-418E-A722-EA4A934E9B1E}"/>
    <dgm:cxn modelId="{2DCD12B7-A2E9-4134-A5BF-9CAF2D5CBD4B}" type="presOf" srcId="{87E7680E-0516-4975-A984-27E9F329407A}" destId="{B8B560D8-C6A9-4281-83FB-7F85C1D1FA98}" srcOrd="0" destOrd="1" presId="urn:microsoft.com/office/officeart/2005/8/layout/list1"/>
    <dgm:cxn modelId="{B5C978BD-E571-425E-8AA8-B84F3CB5BC98}" srcId="{0E57FF06-4A5A-4502-A2ED-CB577C851C29}" destId="{4DAB643F-AB14-480E-B8C8-0595E341C4E7}" srcOrd="0" destOrd="0" parTransId="{55756D38-91F2-4FB8-9DB0-C6E6B7085158}" sibTransId="{72475E72-340A-4AA7-949B-1DD5B16D049F}"/>
    <dgm:cxn modelId="{68F8CED0-7D26-4752-B105-6BA35B4EBA95}" type="presOf" srcId="{D11B01CD-D282-4264-A48B-B06073A268EA}" destId="{B8B560D8-C6A9-4281-83FB-7F85C1D1FA98}" srcOrd="0" destOrd="0" presId="urn:microsoft.com/office/officeart/2005/8/layout/list1"/>
    <dgm:cxn modelId="{915358D8-286D-4670-B50F-C7C6EDDD539F}" type="presOf" srcId="{0E57FF06-4A5A-4502-A2ED-CB577C851C29}" destId="{3949D0F0-9CBF-4DEA-8F74-12CCAC04D1DD}" srcOrd="0" destOrd="0" presId="urn:microsoft.com/office/officeart/2005/8/layout/list1"/>
    <dgm:cxn modelId="{9C6B63E7-AC00-47F3-B81B-B7C5E49BFC9A}" type="presOf" srcId="{4DAB643F-AB14-480E-B8C8-0595E341C4E7}" destId="{0F91ED15-073D-42CF-A362-A7408CCE5D5C}" srcOrd="0" destOrd="0" presId="urn:microsoft.com/office/officeart/2005/8/layout/list1"/>
    <dgm:cxn modelId="{873C6C6F-B70C-4FD8-902A-4B31FCE1CC4E}" type="presParOf" srcId="{3949D0F0-9CBF-4DEA-8F74-12CCAC04D1DD}" destId="{AAA0AAB4-7013-4028-8CD6-4415DCD5CA44}" srcOrd="0" destOrd="0" presId="urn:microsoft.com/office/officeart/2005/8/layout/list1"/>
    <dgm:cxn modelId="{2F3E9863-185D-4DCB-9063-A0A166CDD1D4}" type="presParOf" srcId="{AAA0AAB4-7013-4028-8CD6-4415DCD5CA44}" destId="{0F91ED15-073D-42CF-A362-A7408CCE5D5C}" srcOrd="0" destOrd="0" presId="urn:microsoft.com/office/officeart/2005/8/layout/list1"/>
    <dgm:cxn modelId="{9380FEB7-6098-4E67-9EE2-B0715C8BEA2E}" type="presParOf" srcId="{AAA0AAB4-7013-4028-8CD6-4415DCD5CA44}" destId="{7E61FF9F-1B92-4F5B-A5E5-5D81DDB34931}" srcOrd="1" destOrd="0" presId="urn:microsoft.com/office/officeart/2005/8/layout/list1"/>
    <dgm:cxn modelId="{0D1959A1-8837-41A2-8A04-C198391E4D52}" type="presParOf" srcId="{3949D0F0-9CBF-4DEA-8F74-12CCAC04D1DD}" destId="{7AD7B90F-2488-4852-B7F6-9EF1F556E7D3}" srcOrd="1" destOrd="0" presId="urn:microsoft.com/office/officeart/2005/8/layout/list1"/>
    <dgm:cxn modelId="{5EE6C7EF-745A-4DB5-8248-6225D8F6FFF1}" type="presParOf" srcId="{3949D0F0-9CBF-4DEA-8F74-12CCAC04D1DD}" destId="{B8B560D8-C6A9-4281-83FB-7F85C1D1FA9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E57FF06-4A5A-4502-A2ED-CB577C851C29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l-GR"/>
        </a:p>
      </dgm:t>
    </dgm:pt>
    <dgm:pt modelId="{4DAB643F-AB14-480E-B8C8-0595E341C4E7}">
      <dgm:prSet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l-GR">
              <a:noFill/>
            </a:rPr>
            <a:t> </a:t>
          </a:r>
        </a:p>
      </dgm:t>
    </dgm:pt>
    <dgm:pt modelId="{72475E72-340A-4AA7-949B-1DD5B16D049F}" type="sibTrans" cxnId="{B5C978BD-E571-425E-8AA8-B84F3CB5BC98}">
      <dgm:prSet/>
      <dgm:spPr/>
      <dgm:t>
        <a:bodyPr/>
        <a:lstStyle/>
        <a:p>
          <a:endParaRPr lang="el-GR" sz="1800"/>
        </a:p>
      </dgm:t>
    </dgm:pt>
    <dgm:pt modelId="{55756D38-91F2-4FB8-9DB0-C6E6B7085158}" type="parTrans" cxnId="{B5C978BD-E571-425E-8AA8-B84F3CB5BC98}">
      <dgm:prSet/>
      <dgm:spPr/>
      <dgm:t>
        <a:bodyPr/>
        <a:lstStyle/>
        <a:p>
          <a:endParaRPr lang="el-GR" sz="1800"/>
        </a:p>
      </dgm:t>
    </dgm:pt>
    <dgm:pt modelId="{D11B01CD-D282-4264-A48B-B06073A268EA}">
      <dgm:prSet custT="1"/>
      <dgm:spPr/>
      <dgm:t>
        <a:bodyPr/>
        <a:lstStyle/>
        <a:p>
          <a:r>
            <a:rPr lang="en-US" sz="1800" dirty="0"/>
            <a:t>Measures treatment effect for the average population</a:t>
          </a:r>
          <a:endParaRPr lang="el-GR" sz="1800" dirty="0"/>
        </a:p>
      </dgm:t>
    </dgm:pt>
    <dgm:pt modelId="{26BEB3E5-711D-4625-A427-D03EC2D0F70B}" type="sibTrans" cxnId="{7A061422-989D-4E54-B882-A19EBFD9E8A5}">
      <dgm:prSet/>
      <dgm:spPr/>
      <dgm:t>
        <a:bodyPr/>
        <a:lstStyle/>
        <a:p>
          <a:endParaRPr lang="el-GR" sz="1800"/>
        </a:p>
      </dgm:t>
    </dgm:pt>
    <dgm:pt modelId="{81A45459-C29B-471A-9C3D-81E28ADC6102}" type="parTrans" cxnId="{7A061422-989D-4E54-B882-A19EBFD9E8A5}">
      <dgm:prSet/>
      <dgm:spPr/>
      <dgm:t>
        <a:bodyPr/>
        <a:lstStyle/>
        <a:p>
          <a:endParaRPr lang="el-GR" sz="1800"/>
        </a:p>
      </dgm:t>
    </dgm:pt>
    <dgm:pt modelId="{87E7680E-0516-4975-A984-27E9F329407A}">
      <dgm:prSet custT="1"/>
      <dgm:spPr/>
      <dgm:t>
        <a:bodyPr/>
        <a:lstStyle/>
        <a:p>
          <a:r>
            <a:rPr lang="en-US" sz="1800" dirty="0"/>
            <a:t>Compare evaluated models as estimators</a:t>
          </a:r>
          <a:endParaRPr lang="el-GR" sz="1800" dirty="0"/>
        </a:p>
      </dgm:t>
    </dgm:pt>
    <dgm:pt modelId="{AC43EF79-AB37-418E-A722-EA4A934E9B1E}" type="sibTrans" cxnId="{8E53E787-7C86-489A-AA33-24BDBA0E9FC7}">
      <dgm:prSet/>
      <dgm:spPr/>
      <dgm:t>
        <a:bodyPr/>
        <a:lstStyle/>
        <a:p>
          <a:endParaRPr lang="el-GR" sz="1800"/>
        </a:p>
      </dgm:t>
    </dgm:pt>
    <dgm:pt modelId="{4AD23E3B-1ADD-4062-9CDB-AC3C40CE3A41}" type="parTrans" cxnId="{8E53E787-7C86-489A-AA33-24BDBA0E9FC7}">
      <dgm:prSet/>
      <dgm:spPr/>
      <dgm:t>
        <a:bodyPr/>
        <a:lstStyle/>
        <a:p>
          <a:endParaRPr lang="el-GR" sz="1800"/>
        </a:p>
      </dgm:t>
    </dgm:pt>
    <dgm:pt modelId="{3949D0F0-9CBF-4DEA-8F74-12CCAC04D1DD}" type="pres">
      <dgm:prSet presAssocID="{0E57FF06-4A5A-4502-A2ED-CB577C851C29}" presName="linear" presStyleCnt="0">
        <dgm:presLayoutVars>
          <dgm:dir/>
          <dgm:animLvl val="lvl"/>
          <dgm:resizeHandles val="exact"/>
        </dgm:presLayoutVars>
      </dgm:prSet>
      <dgm:spPr/>
    </dgm:pt>
    <dgm:pt modelId="{AAA0AAB4-7013-4028-8CD6-4415DCD5CA44}" type="pres">
      <dgm:prSet presAssocID="{4DAB643F-AB14-480E-B8C8-0595E341C4E7}" presName="parentLin" presStyleCnt="0"/>
      <dgm:spPr/>
    </dgm:pt>
    <dgm:pt modelId="{0F91ED15-073D-42CF-A362-A7408CCE5D5C}" type="pres">
      <dgm:prSet presAssocID="{4DAB643F-AB14-480E-B8C8-0595E341C4E7}" presName="parentLeftMargin" presStyleLbl="node1" presStyleIdx="0" presStyleCnt="1"/>
      <dgm:spPr/>
    </dgm:pt>
    <dgm:pt modelId="{7E61FF9F-1B92-4F5B-A5E5-5D81DDB34931}" type="pres">
      <dgm:prSet presAssocID="{4DAB643F-AB14-480E-B8C8-0595E341C4E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AD7B90F-2488-4852-B7F6-9EF1F556E7D3}" type="pres">
      <dgm:prSet presAssocID="{4DAB643F-AB14-480E-B8C8-0595E341C4E7}" presName="negativeSpace" presStyleCnt="0"/>
      <dgm:spPr/>
    </dgm:pt>
    <dgm:pt modelId="{B8B560D8-C6A9-4281-83FB-7F85C1D1FA98}" type="pres">
      <dgm:prSet presAssocID="{4DAB643F-AB14-480E-B8C8-0595E341C4E7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D4AD00A-D234-47FB-916C-BD57704A6B26}" type="presOf" srcId="{4DAB643F-AB14-480E-B8C8-0595E341C4E7}" destId="{7E61FF9F-1B92-4F5B-A5E5-5D81DDB34931}" srcOrd="1" destOrd="0" presId="urn:microsoft.com/office/officeart/2005/8/layout/list1"/>
    <dgm:cxn modelId="{7A061422-989D-4E54-B882-A19EBFD9E8A5}" srcId="{4DAB643F-AB14-480E-B8C8-0595E341C4E7}" destId="{D11B01CD-D282-4264-A48B-B06073A268EA}" srcOrd="0" destOrd="0" parTransId="{81A45459-C29B-471A-9C3D-81E28ADC6102}" sibTransId="{26BEB3E5-711D-4625-A427-D03EC2D0F70B}"/>
    <dgm:cxn modelId="{8E53E787-7C86-489A-AA33-24BDBA0E9FC7}" srcId="{4DAB643F-AB14-480E-B8C8-0595E341C4E7}" destId="{87E7680E-0516-4975-A984-27E9F329407A}" srcOrd="1" destOrd="0" parTransId="{4AD23E3B-1ADD-4062-9CDB-AC3C40CE3A41}" sibTransId="{AC43EF79-AB37-418E-A722-EA4A934E9B1E}"/>
    <dgm:cxn modelId="{2DCD12B7-A2E9-4134-A5BF-9CAF2D5CBD4B}" type="presOf" srcId="{87E7680E-0516-4975-A984-27E9F329407A}" destId="{B8B560D8-C6A9-4281-83FB-7F85C1D1FA98}" srcOrd="0" destOrd="1" presId="urn:microsoft.com/office/officeart/2005/8/layout/list1"/>
    <dgm:cxn modelId="{B5C978BD-E571-425E-8AA8-B84F3CB5BC98}" srcId="{0E57FF06-4A5A-4502-A2ED-CB577C851C29}" destId="{4DAB643F-AB14-480E-B8C8-0595E341C4E7}" srcOrd="0" destOrd="0" parTransId="{55756D38-91F2-4FB8-9DB0-C6E6B7085158}" sibTransId="{72475E72-340A-4AA7-949B-1DD5B16D049F}"/>
    <dgm:cxn modelId="{68F8CED0-7D26-4752-B105-6BA35B4EBA95}" type="presOf" srcId="{D11B01CD-D282-4264-A48B-B06073A268EA}" destId="{B8B560D8-C6A9-4281-83FB-7F85C1D1FA98}" srcOrd="0" destOrd="0" presId="urn:microsoft.com/office/officeart/2005/8/layout/list1"/>
    <dgm:cxn modelId="{915358D8-286D-4670-B50F-C7C6EDDD539F}" type="presOf" srcId="{0E57FF06-4A5A-4502-A2ED-CB577C851C29}" destId="{3949D0F0-9CBF-4DEA-8F74-12CCAC04D1DD}" srcOrd="0" destOrd="0" presId="urn:microsoft.com/office/officeart/2005/8/layout/list1"/>
    <dgm:cxn modelId="{9C6B63E7-AC00-47F3-B81B-B7C5E49BFC9A}" type="presOf" srcId="{4DAB643F-AB14-480E-B8C8-0595E341C4E7}" destId="{0F91ED15-073D-42CF-A362-A7408CCE5D5C}" srcOrd="0" destOrd="0" presId="urn:microsoft.com/office/officeart/2005/8/layout/list1"/>
    <dgm:cxn modelId="{873C6C6F-B70C-4FD8-902A-4B31FCE1CC4E}" type="presParOf" srcId="{3949D0F0-9CBF-4DEA-8F74-12CCAC04D1DD}" destId="{AAA0AAB4-7013-4028-8CD6-4415DCD5CA44}" srcOrd="0" destOrd="0" presId="urn:microsoft.com/office/officeart/2005/8/layout/list1"/>
    <dgm:cxn modelId="{2F3E9863-185D-4DCB-9063-A0A166CDD1D4}" type="presParOf" srcId="{AAA0AAB4-7013-4028-8CD6-4415DCD5CA44}" destId="{0F91ED15-073D-42CF-A362-A7408CCE5D5C}" srcOrd="0" destOrd="0" presId="urn:microsoft.com/office/officeart/2005/8/layout/list1"/>
    <dgm:cxn modelId="{9380FEB7-6098-4E67-9EE2-B0715C8BEA2E}" type="presParOf" srcId="{AAA0AAB4-7013-4028-8CD6-4415DCD5CA44}" destId="{7E61FF9F-1B92-4F5B-A5E5-5D81DDB34931}" srcOrd="1" destOrd="0" presId="urn:microsoft.com/office/officeart/2005/8/layout/list1"/>
    <dgm:cxn modelId="{0D1959A1-8837-41A2-8A04-C198391E4D52}" type="presParOf" srcId="{3949D0F0-9CBF-4DEA-8F74-12CCAC04D1DD}" destId="{7AD7B90F-2488-4852-B7F6-9EF1F556E7D3}" srcOrd="1" destOrd="0" presId="urn:microsoft.com/office/officeart/2005/8/layout/list1"/>
    <dgm:cxn modelId="{5EE6C7EF-745A-4DB5-8248-6225D8F6FFF1}" type="presParOf" srcId="{3949D0F0-9CBF-4DEA-8F74-12CCAC04D1DD}" destId="{B8B560D8-C6A9-4281-83FB-7F85C1D1FA9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E57FF06-4A5A-4502-A2ED-CB577C851C29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l-GR"/>
        </a:p>
      </dgm:t>
    </dgm:pt>
    <mc:AlternateContent xmlns:mc="http://schemas.openxmlformats.org/markup-compatibility/2006" xmlns:a14="http://schemas.microsoft.com/office/drawing/2010/main">
      <mc:Choice Requires="a14">
        <dgm:pt modelId="{4DAB643F-AB14-480E-B8C8-0595E341C4E7}">
          <dgm:prSet custT="1"/>
          <dgm:spPr/>
          <dgm:t>
            <a:bodyPr/>
            <a:lstStyle/>
            <a:p>
              <a:r>
                <a:rPr lang="en-US" sz="1800" b="1" dirty="0"/>
                <a:t>Precision in Estimation of Heterogeneous Effect - </a:t>
              </a:r>
              <a14:m>
                <m:oMath xmlns:m="http://schemas.openxmlformats.org/officeDocument/2006/math">
                  <m:r>
                    <a:rPr lang="en-US" sz="1800" b="1" i="0" smtClean="0">
                      <a:latin typeface="Cambria Math" panose="02040503050406030204" pitchFamily="18" charset="0"/>
                    </a:rPr>
                    <m:t> </m:t>
                  </m:r>
                  <m:sSub>
                    <m:sSubPr>
                      <m:ctrlPr>
                        <a:rPr lang="en-US" sz="1800" b="1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𝜺</m:t>
                      </m:r>
                    </m:e>
                    <m:sub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𝑷𝑬𝑯𝑬</m:t>
                      </m:r>
                    </m:sub>
                  </m:sSub>
                </m:oMath>
              </a14:m>
              <a:endParaRPr lang="el-GR" sz="1800" b="1" dirty="0"/>
            </a:p>
          </dgm:t>
        </dgm:pt>
      </mc:Choice>
      <mc:Fallback xmlns="">
        <dgm:pt modelId="{4DAB643F-AB14-480E-B8C8-0595E341C4E7}">
          <dgm:prSet custT="1"/>
          <dgm:spPr/>
          <dgm:t>
            <a:bodyPr/>
            <a:lstStyle/>
            <a:p>
              <a:r>
                <a:rPr lang="en-US" sz="1800" b="1" dirty="0"/>
                <a:t>Precision in Estimation of Heterogeneous Effect - </a:t>
              </a:r>
              <a:r>
                <a:rPr lang="en-US" sz="1800" b="1" i="0">
                  <a:latin typeface="Cambria Math" panose="02040503050406030204" pitchFamily="18" charset="0"/>
                </a:rPr>
                <a:t> 𝜺_𝑷𝑬𝑯𝑬</a:t>
              </a:r>
              <a:endParaRPr lang="el-GR" sz="1800" b="1" dirty="0"/>
            </a:p>
          </dgm:t>
        </dgm:pt>
      </mc:Fallback>
    </mc:AlternateContent>
    <dgm:pt modelId="{72475E72-340A-4AA7-949B-1DD5B16D049F}" type="sibTrans" cxnId="{B5C978BD-E571-425E-8AA8-B84F3CB5BC98}">
      <dgm:prSet/>
      <dgm:spPr/>
      <dgm:t>
        <a:bodyPr/>
        <a:lstStyle/>
        <a:p>
          <a:endParaRPr lang="el-GR" sz="1800"/>
        </a:p>
      </dgm:t>
    </dgm:pt>
    <dgm:pt modelId="{55756D38-91F2-4FB8-9DB0-C6E6B7085158}" type="parTrans" cxnId="{B5C978BD-E571-425E-8AA8-B84F3CB5BC98}">
      <dgm:prSet/>
      <dgm:spPr/>
      <dgm:t>
        <a:bodyPr/>
        <a:lstStyle/>
        <a:p>
          <a:endParaRPr lang="el-GR" sz="1800"/>
        </a:p>
      </dgm:t>
    </dgm:pt>
    <dgm:pt modelId="{D11B01CD-D282-4264-A48B-B06073A268EA}">
      <dgm:prSet custT="1"/>
      <dgm:spPr/>
      <dgm:t>
        <a:bodyPr/>
        <a:lstStyle/>
        <a:p>
          <a:r>
            <a:rPr lang="en-US" sz="1800" dirty="0"/>
            <a:t>Measures treatment effect on individual level</a:t>
          </a:r>
          <a:endParaRPr lang="el-GR" sz="1800" dirty="0"/>
        </a:p>
      </dgm:t>
    </dgm:pt>
    <dgm:pt modelId="{26BEB3E5-711D-4625-A427-D03EC2D0F70B}" type="sibTrans" cxnId="{7A061422-989D-4E54-B882-A19EBFD9E8A5}">
      <dgm:prSet/>
      <dgm:spPr/>
      <dgm:t>
        <a:bodyPr/>
        <a:lstStyle/>
        <a:p>
          <a:endParaRPr lang="el-GR" sz="1800"/>
        </a:p>
      </dgm:t>
    </dgm:pt>
    <dgm:pt modelId="{81A45459-C29B-471A-9C3D-81E28ADC6102}" type="parTrans" cxnId="{7A061422-989D-4E54-B882-A19EBFD9E8A5}">
      <dgm:prSet/>
      <dgm:spPr/>
      <dgm:t>
        <a:bodyPr/>
        <a:lstStyle/>
        <a:p>
          <a:endParaRPr lang="el-GR" sz="1800"/>
        </a:p>
      </dgm:t>
    </dgm:pt>
    <dgm:pt modelId="{87E7680E-0516-4975-A984-27E9F329407A}">
      <dgm:prSet custT="1"/>
      <dgm:spPr/>
      <dgm:t>
        <a:bodyPr/>
        <a:lstStyle/>
        <a:p>
          <a:r>
            <a:rPr lang="en-US" sz="1800" dirty="0"/>
            <a:t>Compare evaluated models as predictors</a:t>
          </a:r>
          <a:endParaRPr lang="el-GR" sz="1800" dirty="0"/>
        </a:p>
      </dgm:t>
    </dgm:pt>
    <dgm:pt modelId="{AC43EF79-AB37-418E-A722-EA4A934E9B1E}" type="sibTrans" cxnId="{8E53E787-7C86-489A-AA33-24BDBA0E9FC7}">
      <dgm:prSet/>
      <dgm:spPr/>
      <dgm:t>
        <a:bodyPr/>
        <a:lstStyle/>
        <a:p>
          <a:endParaRPr lang="el-GR" sz="1800"/>
        </a:p>
      </dgm:t>
    </dgm:pt>
    <dgm:pt modelId="{4AD23E3B-1ADD-4062-9CDB-AC3C40CE3A41}" type="parTrans" cxnId="{8E53E787-7C86-489A-AA33-24BDBA0E9FC7}">
      <dgm:prSet/>
      <dgm:spPr/>
      <dgm:t>
        <a:bodyPr/>
        <a:lstStyle/>
        <a:p>
          <a:endParaRPr lang="el-GR" sz="1800"/>
        </a:p>
      </dgm:t>
    </dgm:pt>
    <dgm:pt modelId="{3949D0F0-9CBF-4DEA-8F74-12CCAC04D1DD}" type="pres">
      <dgm:prSet presAssocID="{0E57FF06-4A5A-4502-A2ED-CB577C851C29}" presName="linear" presStyleCnt="0">
        <dgm:presLayoutVars>
          <dgm:dir/>
          <dgm:animLvl val="lvl"/>
          <dgm:resizeHandles val="exact"/>
        </dgm:presLayoutVars>
      </dgm:prSet>
      <dgm:spPr/>
    </dgm:pt>
    <dgm:pt modelId="{AAA0AAB4-7013-4028-8CD6-4415DCD5CA44}" type="pres">
      <dgm:prSet presAssocID="{4DAB643F-AB14-480E-B8C8-0595E341C4E7}" presName="parentLin" presStyleCnt="0"/>
      <dgm:spPr/>
    </dgm:pt>
    <dgm:pt modelId="{0F91ED15-073D-42CF-A362-A7408CCE5D5C}" type="pres">
      <dgm:prSet presAssocID="{4DAB643F-AB14-480E-B8C8-0595E341C4E7}" presName="parentLeftMargin" presStyleLbl="node1" presStyleIdx="0" presStyleCnt="1"/>
      <dgm:spPr/>
    </dgm:pt>
    <dgm:pt modelId="{7E61FF9F-1B92-4F5B-A5E5-5D81DDB34931}" type="pres">
      <dgm:prSet presAssocID="{4DAB643F-AB14-480E-B8C8-0595E341C4E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AD7B90F-2488-4852-B7F6-9EF1F556E7D3}" type="pres">
      <dgm:prSet presAssocID="{4DAB643F-AB14-480E-B8C8-0595E341C4E7}" presName="negativeSpace" presStyleCnt="0"/>
      <dgm:spPr/>
    </dgm:pt>
    <dgm:pt modelId="{B8B560D8-C6A9-4281-83FB-7F85C1D1FA98}" type="pres">
      <dgm:prSet presAssocID="{4DAB643F-AB14-480E-B8C8-0595E341C4E7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D4AD00A-D234-47FB-916C-BD57704A6B26}" type="presOf" srcId="{4DAB643F-AB14-480E-B8C8-0595E341C4E7}" destId="{7E61FF9F-1B92-4F5B-A5E5-5D81DDB34931}" srcOrd="1" destOrd="0" presId="urn:microsoft.com/office/officeart/2005/8/layout/list1"/>
    <dgm:cxn modelId="{7A061422-989D-4E54-B882-A19EBFD9E8A5}" srcId="{4DAB643F-AB14-480E-B8C8-0595E341C4E7}" destId="{D11B01CD-D282-4264-A48B-B06073A268EA}" srcOrd="0" destOrd="0" parTransId="{81A45459-C29B-471A-9C3D-81E28ADC6102}" sibTransId="{26BEB3E5-711D-4625-A427-D03EC2D0F70B}"/>
    <dgm:cxn modelId="{8E53E787-7C86-489A-AA33-24BDBA0E9FC7}" srcId="{4DAB643F-AB14-480E-B8C8-0595E341C4E7}" destId="{87E7680E-0516-4975-A984-27E9F329407A}" srcOrd="1" destOrd="0" parTransId="{4AD23E3B-1ADD-4062-9CDB-AC3C40CE3A41}" sibTransId="{AC43EF79-AB37-418E-A722-EA4A934E9B1E}"/>
    <dgm:cxn modelId="{2DCD12B7-A2E9-4134-A5BF-9CAF2D5CBD4B}" type="presOf" srcId="{87E7680E-0516-4975-A984-27E9F329407A}" destId="{B8B560D8-C6A9-4281-83FB-7F85C1D1FA98}" srcOrd="0" destOrd="1" presId="urn:microsoft.com/office/officeart/2005/8/layout/list1"/>
    <dgm:cxn modelId="{B5C978BD-E571-425E-8AA8-B84F3CB5BC98}" srcId="{0E57FF06-4A5A-4502-A2ED-CB577C851C29}" destId="{4DAB643F-AB14-480E-B8C8-0595E341C4E7}" srcOrd="0" destOrd="0" parTransId="{55756D38-91F2-4FB8-9DB0-C6E6B7085158}" sibTransId="{72475E72-340A-4AA7-949B-1DD5B16D049F}"/>
    <dgm:cxn modelId="{68F8CED0-7D26-4752-B105-6BA35B4EBA95}" type="presOf" srcId="{D11B01CD-D282-4264-A48B-B06073A268EA}" destId="{B8B560D8-C6A9-4281-83FB-7F85C1D1FA98}" srcOrd="0" destOrd="0" presId="urn:microsoft.com/office/officeart/2005/8/layout/list1"/>
    <dgm:cxn modelId="{915358D8-286D-4670-B50F-C7C6EDDD539F}" type="presOf" srcId="{0E57FF06-4A5A-4502-A2ED-CB577C851C29}" destId="{3949D0F0-9CBF-4DEA-8F74-12CCAC04D1DD}" srcOrd="0" destOrd="0" presId="urn:microsoft.com/office/officeart/2005/8/layout/list1"/>
    <dgm:cxn modelId="{9C6B63E7-AC00-47F3-B81B-B7C5E49BFC9A}" type="presOf" srcId="{4DAB643F-AB14-480E-B8C8-0595E341C4E7}" destId="{0F91ED15-073D-42CF-A362-A7408CCE5D5C}" srcOrd="0" destOrd="0" presId="urn:microsoft.com/office/officeart/2005/8/layout/list1"/>
    <dgm:cxn modelId="{873C6C6F-B70C-4FD8-902A-4B31FCE1CC4E}" type="presParOf" srcId="{3949D0F0-9CBF-4DEA-8F74-12CCAC04D1DD}" destId="{AAA0AAB4-7013-4028-8CD6-4415DCD5CA44}" srcOrd="0" destOrd="0" presId="urn:microsoft.com/office/officeart/2005/8/layout/list1"/>
    <dgm:cxn modelId="{2F3E9863-185D-4DCB-9063-A0A166CDD1D4}" type="presParOf" srcId="{AAA0AAB4-7013-4028-8CD6-4415DCD5CA44}" destId="{0F91ED15-073D-42CF-A362-A7408CCE5D5C}" srcOrd="0" destOrd="0" presId="urn:microsoft.com/office/officeart/2005/8/layout/list1"/>
    <dgm:cxn modelId="{9380FEB7-6098-4E67-9EE2-B0715C8BEA2E}" type="presParOf" srcId="{AAA0AAB4-7013-4028-8CD6-4415DCD5CA44}" destId="{7E61FF9F-1B92-4F5B-A5E5-5D81DDB34931}" srcOrd="1" destOrd="0" presId="urn:microsoft.com/office/officeart/2005/8/layout/list1"/>
    <dgm:cxn modelId="{0D1959A1-8837-41A2-8A04-C198391E4D52}" type="presParOf" srcId="{3949D0F0-9CBF-4DEA-8F74-12CCAC04D1DD}" destId="{7AD7B90F-2488-4852-B7F6-9EF1F556E7D3}" srcOrd="1" destOrd="0" presId="urn:microsoft.com/office/officeart/2005/8/layout/list1"/>
    <dgm:cxn modelId="{5EE6C7EF-745A-4DB5-8248-6225D8F6FFF1}" type="presParOf" srcId="{3949D0F0-9CBF-4DEA-8F74-12CCAC04D1DD}" destId="{B8B560D8-C6A9-4281-83FB-7F85C1D1FA9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E57FF06-4A5A-4502-A2ED-CB577C851C29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l-GR"/>
        </a:p>
      </dgm:t>
    </dgm:pt>
    <dgm:pt modelId="{4DAB643F-AB14-480E-B8C8-0595E341C4E7}">
      <dgm:prSet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l-GR">
              <a:noFill/>
            </a:rPr>
            <a:t> </a:t>
          </a:r>
        </a:p>
      </dgm:t>
    </dgm:pt>
    <dgm:pt modelId="{72475E72-340A-4AA7-949B-1DD5B16D049F}" type="sibTrans" cxnId="{B5C978BD-E571-425E-8AA8-B84F3CB5BC98}">
      <dgm:prSet/>
      <dgm:spPr/>
      <dgm:t>
        <a:bodyPr/>
        <a:lstStyle/>
        <a:p>
          <a:endParaRPr lang="el-GR" sz="1800"/>
        </a:p>
      </dgm:t>
    </dgm:pt>
    <dgm:pt modelId="{55756D38-91F2-4FB8-9DB0-C6E6B7085158}" type="parTrans" cxnId="{B5C978BD-E571-425E-8AA8-B84F3CB5BC98}">
      <dgm:prSet/>
      <dgm:spPr/>
      <dgm:t>
        <a:bodyPr/>
        <a:lstStyle/>
        <a:p>
          <a:endParaRPr lang="el-GR" sz="1800"/>
        </a:p>
      </dgm:t>
    </dgm:pt>
    <dgm:pt modelId="{D11B01CD-D282-4264-A48B-B06073A268EA}">
      <dgm:prSet custT="1"/>
      <dgm:spPr/>
      <dgm:t>
        <a:bodyPr/>
        <a:lstStyle/>
        <a:p>
          <a:r>
            <a:rPr lang="en-US" sz="1800" dirty="0"/>
            <a:t>Measures treatment effect on individual level</a:t>
          </a:r>
          <a:endParaRPr lang="el-GR" sz="1800" dirty="0"/>
        </a:p>
      </dgm:t>
    </dgm:pt>
    <dgm:pt modelId="{26BEB3E5-711D-4625-A427-D03EC2D0F70B}" type="sibTrans" cxnId="{7A061422-989D-4E54-B882-A19EBFD9E8A5}">
      <dgm:prSet/>
      <dgm:spPr/>
      <dgm:t>
        <a:bodyPr/>
        <a:lstStyle/>
        <a:p>
          <a:endParaRPr lang="el-GR" sz="1800"/>
        </a:p>
      </dgm:t>
    </dgm:pt>
    <dgm:pt modelId="{81A45459-C29B-471A-9C3D-81E28ADC6102}" type="parTrans" cxnId="{7A061422-989D-4E54-B882-A19EBFD9E8A5}">
      <dgm:prSet/>
      <dgm:spPr/>
      <dgm:t>
        <a:bodyPr/>
        <a:lstStyle/>
        <a:p>
          <a:endParaRPr lang="el-GR" sz="1800"/>
        </a:p>
      </dgm:t>
    </dgm:pt>
    <dgm:pt modelId="{87E7680E-0516-4975-A984-27E9F329407A}">
      <dgm:prSet custT="1"/>
      <dgm:spPr/>
      <dgm:t>
        <a:bodyPr/>
        <a:lstStyle/>
        <a:p>
          <a:r>
            <a:rPr lang="en-US" sz="1800" dirty="0"/>
            <a:t>Compare evaluated models as predictors</a:t>
          </a:r>
          <a:endParaRPr lang="el-GR" sz="1800" dirty="0"/>
        </a:p>
      </dgm:t>
    </dgm:pt>
    <dgm:pt modelId="{AC43EF79-AB37-418E-A722-EA4A934E9B1E}" type="sibTrans" cxnId="{8E53E787-7C86-489A-AA33-24BDBA0E9FC7}">
      <dgm:prSet/>
      <dgm:spPr/>
      <dgm:t>
        <a:bodyPr/>
        <a:lstStyle/>
        <a:p>
          <a:endParaRPr lang="el-GR" sz="1800"/>
        </a:p>
      </dgm:t>
    </dgm:pt>
    <dgm:pt modelId="{4AD23E3B-1ADD-4062-9CDB-AC3C40CE3A41}" type="parTrans" cxnId="{8E53E787-7C86-489A-AA33-24BDBA0E9FC7}">
      <dgm:prSet/>
      <dgm:spPr/>
      <dgm:t>
        <a:bodyPr/>
        <a:lstStyle/>
        <a:p>
          <a:endParaRPr lang="el-GR" sz="1800"/>
        </a:p>
      </dgm:t>
    </dgm:pt>
    <dgm:pt modelId="{3949D0F0-9CBF-4DEA-8F74-12CCAC04D1DD}" type="pres">
      <dgm:prSet presAssocID="{0E57FF06-4A5A-4502-A2ED-CB577C851C29}" presName="linear" presStyleCnt="0">
        <dgm:presLayoutVars>
          <dgm:dir/>
          <dgm:animLvl val="lvl"/>
          <dgm:resizeHandles val="exact"/>
        </dgm:presLayoutVars>
      </dgm:prSet>
      <dgm:spPr/>
    </dgm:pt>
    <dgm:pt modelId="{AAA0AAB4-7013-4028-8CD6-4415DCD5CA44}" type="pres">
      <dgm:prSet presAssocID="{4DAB643F-AB14-480E-B8C8-0595E341C4E7}" presName="parentLin" presStyleCnt="0"/>
      <dgm:spPr/>
    </dgm:pt>
    <dgm:pt modelId="{0F91ED15-073D-42CF-A362-A7408CCE5D5C}" type="pres">
      <dgm:prSet presAssocID="{4DAB643F-AB14-480E-B8C8-0595E341C4E7}" presName="parentLeftMargin" presStyleLbl="node1" presStyleIdx="0" presStyleCnt="1"/>
      <dgm:spPr/>
    </dgm:pt>
    <dgm:pt modelId="{7E61FF9F-1B92-4F5B-A5E5-5D81DDB34931}" type="pres">
      <dgm:prSet presAssocID="{4DAB643F-AB14-480E-B8C8-0595E341C4E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AD7B90F-2488-4852-B7F6-9EF1F556E7D3}" type="pres">
      <dgm:prSet presAssocID="{4DAB643F-AB14-480E-B8C8-0595E341C4E7}" presName="negativeSpace" presStyleCnt="0"/>
      <dgm:spPr/>
    </dgm:pt>
    <dgm:pt modelId="{B8B560D8-C6A9-4281-83FB-7F85C1D1FA98}" type="pres">
      <dgm:prSet presAssocID="{4DAB643F-AB14-480E-B8C8-0595E341C4E7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D4AD00A-D234-47FB-916C-BD57704A6B26}" type="presOf" srcId="{4DAB643F-AB14-480E-B8C8-0595E341C4E7}" destId="{7E61FF9F-1B92-4F5B-A5E5-5D81DDB34931}" srcOrd="1" destOrd="0" presId="urn:microsoft.com/office/officeart/2005/8/layout/list1"/>
    <dgm:cxn modelId="{7A061422-989D-4E54-B882-A19EBFD9E8A5}" srcId="{4DAB643F-AB14-480E-B8C8-0595E341C4E7}" destId="{D11B01CD-D282-4264-A48B-B06073A268EA}" srcOrd="0" destOrd="0" parTransId="{81A45459-C29B-471A-9C3D-81E28ADC6102}" sibTransId="{26BEB3E5-711D-4625-A427-D03EC2D0F70B}"/>
    <dgm:cxn modelId="{8E53E787-7C86-489A-AA33-24BDBA0E9FC7}" srcId="{4DAB643F-AB14-480E-B8C8-0595E341C4E7}" destId="{87E7680E-0516-4975-A984-27E9F329407A}" srcOrd="1" destOrd="0" parTransId="{4AD23E3B-1ADD-4062-9CDB-AC3C40CE3A41}" sibTransId="{AC43EF79-AB37-418E-A722-EA4A934E9B1E}"/>
    <dgm:cxn modelId="{2DCD12B7-A2E9-4134-A5BF-9CAF2D5CBD4B}" type="presOf" srcId="{87E7680E-0516-4975-A984-27E9F329407A}" destId="{B8B560D8-C6A9-4281-83FB-7F85C1D1FA98}" srcOrd="0" destOrd="1" presId="urn:microsoft.com/office/officeart/2005/8/layout/list1"/>
    <dgm:cxn modelId="{B5C978BD-E571-425E-8AA8-B84F3CB5BC98}" srcId="{0E57FF06-4A5A-4502-A2ED-CB577C851C29}" destId="{4DAB643F-AB14-480E-B8C8-0595E341C4E7}" srcOrd="0" destOrd="0" parTransId="{55756D38-91F2-4FB8-9DB0-C6E6B7085158}" sibTransId="{72475E72-340A-4AA7-949B-1DD5B16D049F}"/>
    <dgm:cxn modelId="{68F8CED0-7D26-4752-B105-6BA35B4EBA95}" type="presOf" srcId="{D11B01CD-D282-4264-A48B-B06073A268EA}" destId="{B8B560D8-C6A9-4281-83FB-7F85C1D1FA98}" srcOrd="0" destOrd="0" presId="urn:microsoft.com/office/officeart/2005/8/layout/list1"/>
    <dgm:cxn modelId="{915358D8-286D-4670-B50F-C7C6EDDD539F}" type="presOf" srcId="{0E57FF06-4A5A-4502-A2ED-CB577C851C29}" destId="{3949D0F0-9CBF-4DEA-8F74-12CCAC04D1DD}" srcOrd="0" destOrd="0" presId="urn:microsoft.com/office/officeart/2005/8/layout/list1"/>
    <dgm:cxn modelId="{9C6B63E7-AC00-47F3-B81B-B7C5E49BFC9A}" type="presOf" srcId="{4DAB643F-AB14-480E-B8C8-0595E341C4E7}" destId="{0F91ED15-073D-42CF-A362-A7408CCE5D5C}" srcOrd="0" destOrd="0" presId="urn:microsoft.com/office/officeart/2005/8/layout/list1"/>
    <dgm:cxn modelId="{873C6C6F-B70C-4FD8-902A-4B31FCE1CC4E}" type="presParOf" srcId="{3949D0F0-9CBF-4DEA-8F74-12CCAC04D1DD}" destId="{AAA0AAB4-7013-4028-8CD6-4415DCD5CA44}" srcOrd="0" destOrd="0" presId="urn:microsoft.com/office/officeart/2005/8/layout/list1"/>
    <dgm:cxn modelId="{2F3E9863-185D-4DCB-9063-A0A166CDD1D4}" type="presParOf" srcId="{AAA0AAB4-7013-4028-8CD6-4415DCD5CA44}" destId="{0F91ED15-073D-42CF-A362-A7408CCE5D5C}" srcOrd="0" destOrd="0" presId="urn:microsoft.com/office/officeart/2005/8/layout/list1"/>
    <dgm:cxn modelId="{9380FEB7-6098-4E67-9EE2-B0715C8BEA2E}" type="presParOf" srcId="{AAA0AAB4-7013-4028-8CD6-4415DCD5CA44}" destId="{7E61FF9F-1B92-4F5B-A5E5-5D81DDB34931}" srcOrd="1" destOrd="0" presId="urn:microsoft.com/office/officeart/2005/8/layout/list1"/>
    <dgm:cxn modelId="{0D1959A1-8837-41A2-8A04-C198391E4D52}" type="presParOf" srcId="{3949D0F0-9CBF-4DEA-8F74-12CCAC04D1DD}" destId="{7AD7B90F-2488-4852-B7F6-9EF1F556E7D3}" srcOrd="1" destOrd="0" presId="urn:microsoft.com/office/officeart/2005/8/layout/list1"/>
    <dgm:cxn modelId="{5EE6C7EF-745A-4DB5-8248-6225D8F6FFF1}" type="presParOf" srcId="{3949D0F0-9CBF-4DEA-8F74-12CCAC04D1DD}" destId="{B8B560D8-C6A9-4281-83FB-7F85C1D1FA9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122A590-9E44-480C-A023-9896E82AEDF4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l-GR"/>
        </a:p>
      </dgm:t>
    </dgm:pt>
    <dgm:pt modelId="{CAC77721-6220-4ED8-A60A-8CF6BC63295F}">
      <dgm:prSet/>
      <dgm:spPr/>
      <dgm:t>
        <a:bodyPr/>
        <a:lstStyle/>
        <a:p>
          <a:r>
            <a:rPr lang="en-US" b="1" i="0" baseline="0"/>
            <a:t>Finding/Conclusions</a:t>
          </a:r>
          <a:endParaRPr lang="el-GR" b="1"/>
        </a:p>
      </dgm:t>
    </dgm:pt>
    <dgm:pt modelId="{1085EEED-3FDE-4AA6-AD3B-EFD0C5C03DB5}" type="parTrans" cxnId="{31C71BEC-B71F-414B-8331-6506F98777F1}">
      <dgm:prSet/>
      <dgm:spPr/>
      <dgm:t>
        <a:bodyPr/>
        <a:lstStyle/>
        <a:p>
          <a:endParaRPr lang="el-GR"/>
        </a:p>
      </dgm:t>
    </dgm:pt>
    <dgm:pt modelId="{DDD5AE19-94E4-404B-B70D-C9C0217C994D}" type="sibTrans" cxnId="{31C71BEC-B71F-414B-8331-6506F98777F1}">
      <dgm:prSet/>
      <dgm:spPr/>
      <dgm:t>
        <a:bodyPr/>
        <a:lstStyle/>
        <a:p>
          <a:endParaRPr lang="el-GR"/>
        </a:p>
      </dgm:t>
    </dgm:pt>
    <dgm:pt modelId="{7044ECC8-DD53-4E92-B22F-B6DD9BFDB749}">
      <dgm:prSet/>
      <dgm:spPr/>
      <dgm:t>
        <a:bodyPr/>
        <a:lstStyle/>
        <a:p>
          <a:r>
            <a:rPr lang="en-US" b="0" i="0" baseline="0" dirty="0"/>
            <a:t>All compared models reported similar performance</a:t>
          </a:r>
          <a:endParaRPr lang="el-GR" dirty="0"/>
        </a:p>
      </dgm:t>
    </dgm:pt>
    <dgm:pt modelId="{64E73640-0AFA-469C-A1DF-F4378F65B0A0}" type="parTrans" cxnId="{BE8F6516-2C83-4A0E-9605-ECC661490DAE}">
      <dgm:prSet/>
      <dgm:spPr/>
      <dgm:t>
        <a:bodyPr/>
        <a:lstStyle/>
        <a:p>
          <a:endParaRPr lang="el-GR"/>
        </a:p>
      </dgm:t>
    </dgm:pt>
    <dgm:pt modelId="{F9B2D0E3-5529-4433-85AA-0B7870EA3BC8}" type="sibTrans" cxnId="{BE8F6516-2C83-4A0E-9605-ECC661490DAE}">
      <dgm:prSet/>
      <dgm:spPr/>
      <dgm:t>
        <a:bodyPr/>
        <a:lstStyle/>
        <a:p>
          <a:endParaRPr lang="el-GR"/>
        </a:p>
      </dgm:t>
    </dgm:pt>
    <dgm:pt modelId="{29CECC7E-1695-4CAD-BE26-24E21726E3AA}">
      <dgm:prSet/>
      <dgm:spPr/>
      <dgm:t>
        <a:bodyPr/>
        <a:lstStyle/>
        <a:p>
          <a:r>
            <a:rPr lang="en-US" dirty="0"/>
            <a:t>N</a:t>
          </a:r>
          <a:r>
            <a:rPr lang="en-US" b="0" i="0" baseline="0" dirty="0"/>
            <a:t>o significant statistical differences in the evaluated models’ performances</a:t>
          </a:r>
          <a:endParaRPr lang="el-GR" dirty="0"/>
        </a:p>
      </dgm:t>
    </dgm:pt>
    <dgm:pt modelId="{794FBDAC-B2BE-4835-BC4D-EF0662D85FA9}" type="parTrans" cxnId="{C8534661-561F-4327-80DC-55CB00AD7D59}">
      <dgm:prSet/>
      <dgm:spPr/>
      <dgm:t>
        <a:bodyPr/>
        <a:lstStyle/>
        <a:p>
          <a:endParaRPr lang="el-GR"/>
        </a:p>
      </dgm:t>
    </dgm:pt>
    <dgm:pt modelId="{C5603C45-859C-4A1E-AE49-D5137F3364C3}" type="sibTrans" cxnId="{C8534661-561F-4327-80DC-55CB00AD7D59}">
      <dgm:prSet/>
      <dgm:spPr/>
      <dgm:t>
        <a:bodyPr/>
        <a:lstStyle/>
        <a:p>
          <a:endParaRPr lang="el-GR"/>
        </a:p>
      </dgm:t>
    </dgm:pt>
    <dgm:pt modelId="{75D99409-BCC0-4AEC-97A2-EEF44A38F8BC}" type="pres">
      <dgm:prSet presAssocID="{2122A590-9E44-480C-A023-9896E82AEDF4}" presName="linear" presStyleCnt="0">
        <dgm:presLayoutVars>
          <dgm:dir/>
          <dgm:animLvl val="lvl"/>
          <dgm:resizeHandles val="exact"/>
        </dgm:presLayoutVars>
      </dgm:prSet>
      <dgm:spPr/>
    </dgm:pt>
    <dgm:pt modelId="{32EE2933-76B8-4B01-AD28-1A973FB25C56}" type="pres">
      <dgm:prSet presAssocID="{CAC77721-6220-4ED8-A60A-8CF6BC63295F}" presName="parentLin" presStyleCnt="0"/>
      <dgm:spPr/>
    </dgm:pt>
    <dgm:pt modelId="{7B00184E-814D-4E1D-8EFD-C4FFD377B389}" type="pres">
      <dgm:prSet presAssocID="{CAC77721-6220-4ED8-A60A-8CF6BC63295F}" presName="parentLeftMargin" presStyleLbl="node1" presStyleIdx="0" presStyleCnt="1"/>
      <dgm:spPr/>
    </dgm:pt>
    <dgm:pt modelId="{9407AD1F-ABF6-4713-95B4-D895B5F9C203}" type="pres">
      <dgm:prSet presAssocID="{CAC77721-6220-4ED8-A60A-8CF6BC63295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4289742-A7C6-47A3-8B17-88351B6B1530}" type="pres">
      <dgm:prSet presAssocID="{CAC77721-6220-4ED8-A60A-8CF6BC63295F}" presName="negativeSpace" presStyleCnt="0"/>
      <dgm:spPr/>
    </dgm:pt>
    <dgm:pt modelId="{CE2F4852-1DA3-44E4-B64E-FC0BCB4AD6B4}" type="pres">
      <dgm:prSet presAssocID="{CAC77721-6220-4ED8-A60A-8CF6BC63295F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E8F6516-2C83-4A0E-9605-ECC661490DAE}" srcId="{CAC77721-6220-4ED8-A60A-8CF6BC63295F}" destId="{7044ECC8-DD53-4E92-B22F-B6DD9BFDB749}" srcOrd="0" destOrd="0" parTransId="{64E73640-0AFA-469C-A1DF-F4378F65B0A0}" sibTransId="{F9B2D0E3-5529-4433-85AA-0B7870EA3BC8}"/>
    <dgm:cxn modelId="{15EB851F-A14E-4EB8-9B40-18FED1CC7920}" type="presOf" srcId="{7044ECC8-DD53-4E92-B22F-B6DD9BFDB749}" destId="{CE2F4852-1DA3-44E4-B64E-FC0BCB4AD6B4}" srcOrd="0" destOrd="0" presId="urn:microsoft.com/office/officeart/2005/8/layout/list1"/>
    <dgm:cxn modelId="{C8534661-561F-4327-80DC-55CB00AD7D59}" srcId="{CAC77721-6220-4ED8-A60A-8CF6BC63295F}" destId="{29CECC7E-1695-4CAD-BE26-24E21726E3AA}" srcOrd="1" destOrd="0" parTransId="{794FBDAC-B2BE-4835-BC4D-EF0662D85FA9}" sibTransId="{C5603C45-859C-4A1E-AE49-D5137F3364C3}"/>
    <dgm:cxn modelId="{EE798E4A-9D87-4859-A399-FC57A0EB728E}" type="presOf" srcId="{CAC77721-6220-4ED8-A60A-8CF6BC63295F}" destId="{9407AD1F-ABF6-4713-95B4-D895B5F9C203}" srcOrd="1" destOrd="0" presId="urn:microsoft.com/office/officeart/2005/8/layout/list1"/>
    <dgm:cxn modelId="{7968635A-9233-4902-919F-293CF36D4A3B}" type="presOf" srcId="{2122A590-9E44-480C-A023-9896E82AEDF4}" destId="{75D99409-BCC0-4AEC-97A2-EEF44A38F8BC}" srcOrd="0" destOrd="0" presId="urn:microsoft.com/office/officeart/2005/8/layout/list1"/>
    <dgm:cxn modelId="{87BEFA80-0077-4BF6-B86C-7910DBF557B9}" type="presOf" srcId="{CAC77721-6220-4ED8-A60A-8CF6BC63295F}" destId="{7B00184E-814D-4E1D-8EFD-C4FFD377B389}" srcOrd="0" destOrd="0" presId="urn:microsoft.com/office/officeart/2005/8/layout/list1"/>
    <dgm:cxn modelId="{6B80958D-ED95-4221-A54B-01A99039DF89}" type="presOf" srcId="{29CECC7E-1695-4CAD-BE26-24E21726E3AA}" destId="{CE2F4852-1DA3-44E4-B64E-FC0BCB4AD6B4}" srcOrd="0" destOrd="1" presId="urn:microsoft.com/office/officeart/2005/8/layout/list1"/>
    <dgm:cxn modelId="{31C71BEC-B71F-414B-8331-6506F98777F1}" srcId="{2122A590-9E44-480C-A023-9896E82AEDF4}" destId="{CAC77721-6220-4ED8-A60A-8CF6BC63295F}" srcOrd="0" destOrd="0" parTransId="{1085EEED-3FDE-4AA6-AD3B-EFD0C5C03DB5}" sibTransId="{DDD5AE19-94E4-404B-B70D-C9C0217C994D}"/>
    <dgm:cxn modelId="{5F3BC4F7-5A20-42C5-A9E0-5AF89090DA0F}" type="presParOf" srcId="{75D99409-BCC0-4AEC-97A2-EEF44A38F8BC}" destId="{32EE2933-76B8-4B01-AD28-1A973FB25C56}" srcOrd="0" destOrd="0" presId="urn:microsoft.com/office/officeart/2005/8/layout/list1"/>
    <dgm:cxn modelId="{742B7EC0-6A76-49CC-9C12-BA95204C4D79}" type="presParOf" srcId="{32EE2933-76B8-4B01-AD28-1A973FB25C56}" destId="{7B00184E-814D-4E1D-8EFD-C4FFD377B389}" srcOrd="0" destOrd="0" presId="urn:microsoft.com/office/officeart/2005/8/layout/list1"/>
    <dgm:cxn modelId="{3CF5F26A-F8FD-4607-8736-DC267310093B}" type="presParOf" srcId="{32EE2933-76B8-4B01-AD28-1A973FB25C56}" destId="{9407AD1F-ABF6-4713-95B4-D895B5F9C203}" srcOrd="1" destOrd="0" presId="urn:microsoft.com/office/officeart/2005/8/layout/list1"/>
    <dgm:cxn modelId="{E2878DF8-46BA-4969-B106-257C7A66DC7A}" type="presParOf" srcId="{75D99409-BCC0-4AEC-97A2-EEF44A38F8BC}" destId="{F4289742-A7C6-47A3-8B17-88351B6B1530}" srcOrd="1" destOrd="0" presId="urn:microsoft.com/office/officeart/2005/8/layout/list1"/>
    <dgm:cxn modelId="{E2D75CC4-F7C9-459F-8A8F-D556308A02A3}" type="presParOf" srcId="{75D99409-BCC0-4AEC-97A2-EEF44A38F8BC}" destId="{CE2F4852-1DA3-44E4-B64E-FC0BCB4AD6B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122A590-9E44-480C-A023-9896E82AEDF4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l-GR"/>
        </a:p>
      </dgm:t>
    </dgm:pt>
    <dgm:pt modelId="{CAC77721-6220-4ED8-A60A-8CF6BC63295F}">
      <dgm:prSet/>
      <dgm:spPr/>
      <dgm:t>
        <a:bodyPr/>
        <a:lstStyle/>
        <a:p>
          <a:r>
            <a:rPr lang="en-US" b="1" i="0" baseline="0"/>
            <a:t>Finding/Conclusions</a:t>
          </a:r>
          <a:endParaRPr lang="el-GR" b="1"/>
        </a:p>
      </dgm:t>
    </dgm:pt>
    <dgm:pt modelId="{1085EEED-3FDE-4AA6-AD3B-EFD0C5C03DB5}" type="parTrans" cxnId="{31C71BEC-B71F-414B-8331-6506F98777F1}">
      <dgm:prSet/>
      <dgm:spPr/>
      <dgm:t>
        <a:bodyPr/>
        <a:lstStyle/>
        <a:p>
          <a:endParaRPr lang="el-GR"/>
        </a:p>
      </dgm:t>
    </dgm:pt>
    <dgm:pt modelId="{DDD5AE19-94E4-404B-B70D-C9C0217C994D}" type="sibTrans" cxnId="{31C71BEC-B71F-414B-8331-6506F98777F1}">
      <dgm:prSet/>
      <dgm:spPr/>
      <dgm:t>
        <a:bodyPr/>
        <a:lstStyle/>
        <a:p>
          <a:endParaRPr lang="el-GR"/>
        </a:p>
      </dgm:t>
    </dgm:pt>
    <dgm:pt modelId="{7044ECC8-DD53-4E92-B22F-B6DD9BFDB749}">
      <dgm:prSet/>
      <dgm:spPr/>
      <dgm:t>
        <a:bodyPr/>
        <a:lstStyle/>
        <a:p>
          <a:r>
            <a:rPr lang="en-US" b="0" i="0" baseline="0" dirty="0"/>
            <a:t>All versions of Modi</a:t>
          </a:r>
          <a:r>
            <a:rPr lang="en-GB" b="0" i="0" baseline="0" dirty="0"/>
            <a:t>fi</a:t>
          </a:r>
          <a:r>
            <a:rPr lang="en-US" b="0" i="0" baseline="0" dirty="0"/>
            <a:t>ed </a:t>
          </a:r>
          <a:r>
            <a:rPr lang="en-US" b="0" i="0" baseline="0" dirty="0" err="1"/>
            <a:t>Dragonnet</a:t>
          </a:r>
          <a:r>
            <a:rPr lang="en-US" b="0" i="0" baseline="0" dirty="0"/>
            <a:t> considerably outperformed </a:t>
          </a:r>
          <a:r>
            <a:rPr lang="en-US" b="0" i="0" baseline="0" dirty="0" err="1"/>
            <a:t>Dragonnet</a:t>
          </a:r>
          <a:endParaRPr lang="el-GR" dirty="0"/>
        </a:p>
      </dgm:t>
    </dgm:pt>
    <dgm:pt modelId="{64E73640-0AFA-469C-A1DF-F4378F65B0A0}" type="parTrans" cxnId="{BE8F6516-2C83-4A0E-9605-ECC661490DAE}">
      <dgm:prSet/>
      <dgm:spPr/>
      <dgm:t>
        <a:bodyPr/>
        <a:lstStyle/>
        <a:p>
          <a:endParaRPr lang="el-GR"/>
        </a:p>
      </dgm:t>
    </dgm:pt>
    <dgm:pt modelId="{F9B2D0E3-5529-4433-85AA-0B7870EA3BC8}" type="sibTrans" cxnId="{BE8F6516-2C83-4A0E-9605-ECC661490DAE}">
      <dgm:prSet/>
      <dgm:spPr/>
      <dgm:t>
        <a:bodyPr/>
        <a:lstStyle/>
        <a:p>
          <a:endParaRPr lang="el-GR"/>
        </a:p>
      </dgm:t>
    </dgm:pt>
    <dgm:pt modelId="{C364508E-FA64-493F-8B55-13BE7ADC6003}">
      <dgm:prSet/>
      <dgm:spPr/>
      <dgm:t>
        <a:bodyPr/>
        <a:lstStyle/>
        <a:p>
          <a:r>
            <a:rPr lang="en-US" b="0" i="0" baseline="0" dirty="0"/>
            <a:t>Significant statistical differences in the performance of proposed and </a:t>
          </a:r>
          <a:r>
            <a:rPr lang="en-US" b="0" i="0" baseline="0" dirty="0" err="1"/>
            <a:t>SoA</a:t>
          </a:r>
          <a:r>
            <a:rPr lang="en-US" b="0" i="0" baseline="0" dirty="0"/>
            <a:t> model</a:t>
          </a:r>
          <a:endParaRPr lang="el-GR" dirty="0"/>
        </a:p>
      </dgm:t>
    </dgm:pt>
    <dgm:pt modelId="{6D589F58-8045-4A88-A464-CD5E9C14E655}" type="parTrans" cxnId="{F3E57AD5-643C-4AA2-A177-C8ABB04A8F41}">
      <dgm:prSet/>
      <dgm:spPr/>
    </dgm:pt>
    <dgm:pt modelId="{03B5B1A6-B0CD-4D2D-A401-BD823564ADE6}" type="sibTrans" cxnId="{F3E57AD5-643C-4AA2-A177-C8ABB04A8F41}">
      <dgm:prSet/>
      <dgm:spPr/>
    </dgm:pt>
    <dgm:pt modelId="{75D99409-BCC0-4AEC-97A2-EEF44A38F8BC}" type="pres">
      <dgm:prSet presAssocID="{2122A590-9E44-480C-A023-9896E82AEDF4}" presName="linear" presStyleCnt="0">
        <dgm:presLayoutVars>
          <dgm:dir/>
          <dgm:animLvl val="lvl"/>
          <dgm:resizeHandles val="exact"/>
        </dgm:presLayoutVars>
      </dgm:prSet>
      <dgm:spPr/>
    </dgm:pt>
    <dgm:pt modelId="{32EE2933-76B8-4B01-AD28-1A973FB25C56}" type="pres">
      <dgm:prSet presAssocID="{CAC77721-6220-4ED8-A60A-8CF6BC63295F}" presName="parentLin" presStyleCnt="0"/>
      <dgm:spPr/>
    </dgm:pt>
    <dgm:pt modelId="{7B00184E-814D-4E1D-8EFD-C4FFD377B389}" type="pres">
      <dgm:prSet presAssocID="{CAC77721-6220-4ED8-A60A-8CF6BC63295F}" presName="parentLeftMargin" presStyleLbl="node1" presStyleIdx="0" presStyleCnt="1"/>
      <dgm:spPr/>
    </dgm:pt>
    <dgm:pt modelId="{9407AD1F-ABF6-4713-95B4-D895B5F9C203}" type="pres">
      <dgm:prSet presAssocID="{CAC77721-6220-4ED8-A60A-8CF6BC63295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4289742-A7C6-47A3-8B17-88351B6B1530}" type="pres">
      <dgm:prSet presAssocID="{CAC77721-6220-4ED8-A60A-8CF6BC63295F}" presName="negativeSpace" presStyleCnt="0"/>
      <dgm:spPr/>
    </dgm:pt>
    <dgm:pt modelId="{CE2F4852-1DA3-44E4-B64E-FC0BCB4AD6B4}" type="pres">
      <dgm:prSet presAssocID="{CAC77721-6220-4ED8-A60A-8CF6BC63295F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E8F6516-2C83-4A0E-9605-ECC661490DAE}" srcId="{CAC77721-6220-4ED8-A60A-8CF6BC63295F}" destId="{7044ECC8-DD53-4E92-B22F-B6DD9BFDB749}" srcOrd="0" destOrd="0" parTransId="{64E73640-0AFA-469C-A1DF-F4378F65B0A0}" sibTransId="{F9B2D0E3-5529-4433-85AA-0B7870EA3BC8}"/>
    <dgm:cxn modelId="{15EB851F-A14E-4EB8-9B40-18FED1CC7920}" type="presOf" srcId="{7044ECC8-DD53-4E92-B22F-B6DD9BFDB749}" destId="{CE2F4852-1DA3-44E4-B64E-FC0BCB4AD6B4}" srcOrd="0" destOrd="0" presId="urn:microsoft.com/office/officeart/2005/8/layout/list1"/>
    <dgm:cxn modelId="{804A1047-A637-466B-BA10-86679EB144E8}" type="presOf" srcId="{C364508E-FA64-493F-8B55-13BE7ADC6003}" destId="{CE2F4852-1DA3-44E4-B64E-FC0BCB4AD6B4}" srcOrd="0" destOrd="1" presId="urn:microsoft.com/office/officeart/2005/8/layout/list1"/>
    <dgm:cxn modelId="{EE798E4A-9D87-4859-A399-FC57A0EB728E}" type="presOf" srcId="{CAC77721-6220-4ED8-A60A-8CF6BC63295F}" destId="{9407AD1F-ABF6-4713-95B4-D895B5F9C203}" srcOrd="1" destOrd="0" presId="urn:microsoft.com/office/officeart/2005/8/layout/list1"/>
    <dgm:cxn modelId="{7968635A-9233-4902-919F-293CF36D4A3B}" type="presOf" srcId="{2122A590-9E44-480C-A023-9896E82AEDF4}" destId="{75D99409-BCC0-4AEC-97A2-EEF44A38F8BC}" srcOrd="0" destOrd="0" presId="urn:microsoft.com/office/officeart/2005/8/layout/list1"/>
    <dgm:cxn modelId="{87BEFA80-0077-4BF6-B86C-7910DBF557B9}" type="presOf" srcId="{CAC77721-6220-4ED8-A60A-8CF6BC63295F}" destId="{7B00184E-814D-4E1D-8EFD-C4FFD377B389}" srcOrd="0" destOrd="0" presId="urn:microsoft.com/office/officeart/2005/8/layout/list1"/>
    <dgm:cxn modelId="{F3E57AD5-643C-4AA2-A177-C8ABB04A8F41}" srcId="{CAC77721-6220-4ED8-A60A-8CF6BC63295F}" destId="{C364508E-FA64-493F-8B55-13BE7ADC6003}" srcOrd="1" destOrd="0" parTransId="{6D589F58-8045-4A88-A464-CD5E9C14E655}" sibTransId="{03B5B1A6-B0CD-4D2D-A401-BD823564ADE6}"/>
    <dgm:cxn modelId="{31C71BEC-B71F-414B-8331-6506F98777F1}" srcId="{2122A590-9E44-480C-A023-9896E82AEDF4}" destId="{CAC77721-6220-4ED8-A60A-8CF6BC63295F}" srcOrd="0" destOrd="0" parTransId="{1085EEED-3FDE-4AA6-AD3B-EFD0C5C03DB5}" sibTransId="{DDD5AE19-94E4-404B-B70D-C9C0217C994D}"/>
    <dgm:cxn modelId="{5F3BC4F7-5A20-42C5-A9E0-5AF89090DA0F}" type="presParOf" srcId="{75D99409-BCC0-4AEC-97A2-EEF44A38F8BC}" destId="{32EE2933-76B8-4B01-AD28-1A973FB25C56}" srcOrd="0" destOrd="0" presId="urn:microsoft.com/office/officeart/2005/8/layout/list1"/>
    <dgm:cxn modelId="{742B7EC0-6A76-49CC-9C12-BA95204C4D79}" type="presParOf" srcId="{32EE2933-76B8-4B01-AD28-1A973FB25C56}" destId="{7B00184E-814D-4E1D-8EFD-C4FFD377B389}" srcOrd="0" destOrd="0" presId="urn:microsoft.com/office/officeart/2005/8/layout/list1"/>
    <dgm:cxn modelId="{3CF5F26A-F8FD-4607-8736-DC267310093B}" type="presParOf" srcId="{32EE2933-76B8-4B01-AD28-1A973FB25C56}" destId="{9407AD1F-ABF6-4713-95B4-D895B5F9C203}" srcOrd="1" destOrd="0" presId="urn:microsoft.com/office/officeart/2005/8/layout/list1"/>
    <dgm:cxn modelId="{E2878DF8-46BA-4969-B106-257C7A66DC7A}" type="presParOf" srcId="{75D99409-BCC0-4AEC-97A2-EEF44A38F8BC}" destId="{F4289742-A7C6-47A3-8B17-88351B6B1530}" srcOrd="1" destOrd="0" presId="urn:microsoft.com/office/officeart/2005/8/layout/list1"/>
    <dgm:cxn modelId="{E2D75CC4-F7C9-459F-8A8F-D556308A02A3}" type="presParOf" srcId="{75D99409-BCC0-4AEC-97A2-EEF44A38F8BC}" destId="{CE2F4852-1DA3-44E4-B64E-FC0BCB4AD6B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1431A3C-1E50-4734-8312-D3472DD5C771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l-GR"/>
        </a:p>
      </dgm:t>
    </dgm:pt>
    <dgm:pt modelId="{D7F4F2B8-1C79-440B-9054-97CD82A515D2}">
      <dgm:prSet custT="1"/>
      <dgm:spPr/>
      <dgm:t>
        <a:bodyPr/>
        <a:lstStyle/>
        <a:p>
          <a:r>
            <a:rPr lang="en-GB" sz="2200" b="1" dirty="0"/>
            <a:t>Contribution:</a:t>
          </a:r>
          <a:r>
            <a:rPr lang="en-GB" sz="2200" dirty="0"/>
            <a:t> Modified </a:t>
          </a:r>
          <a:r>
            <a:rPr lang="en-GB" sz="2200" dirty="0" err="1"/>
            <a:t>Dragonnet</a:t>
          </a:r>
          <a:endParaRPr lang="el-GR" sz="2200" dirty="0"/>
        </a:p>
      </dgm:t>
    </dgm:pt>
    <dgm:pt modelId="{FCCB655B-572E-4389-9431-7B566C212770}" type="parTrans" cxnId="{D4D1C4E3-6A13-483A-A6C2-B35BB8012470}">
      <dgm:prSet/>
      <dgm:spPr/>
      <dgm:t>
        <a:bodyPr/>
        <a:lstStyle/>
        <a:p>
          <a:endParaRPr lang="el-GR" sz="2000"/>
        </a:p>
      </dgm:t>
    </dgm:pt>
    <dgm:pt modelId="{A43C97A9-1509-4AAC-BD48-29F79BF148ED}" type="sibTrans" cxnId="{D4D1C4E3-6A13-483A-A6C2-B35BB8012470}">
      <dgm:prSet/>
      <dgm:spPr/>
      <dgm:t>
        <a:bodyPr/>
        <a:lstStyle/>
        <a:p>
          <a:endParaRPr lang="el-GR" sz="2000"/>
        </a:p>
      </dgm:t>
    </dgm:pt>
    <dgm:pt modelId="{E4A27EC7-3695-40E7-A4A7-318BA8588138}">
      <dgm:prSet custT="1"/>
      <dgm:spPr/>
      <dgm:t>
        <a:bodyPr/>
        <a:lstStyle/>
        <a:p>
          <a:r>
            <a:rPr lang="en-GB" sz="2000" dirty="0"/>
            <a:t>Constitutes a modification of </a:t>
          </a:r>
          <a:r>
            <a:rPr lang="en-GB" sz="2000" dirty="0" err="1"/>
            <a:t>SoA</a:t>
          </a:r>
          <a:r>
            <a:rPr lang="en-GB" sz="2000" dirty="0"/>
            <a:t> causal inference model </a:t>
          </a:r>
          <a:r>
            <a:rPr lang="en-GB" sz="2000" dirty="0" err="1"/>
            <a:t>Dragonnet</a:t>
          </a:r>
          <a:endParaRPr lang="el-GR" sz="2000" dirty="0"/>
        </a:p>
      </dgm:t>
    </dgm:pt>
    <dgm:pt modelId="{4B93C1FA-2053-4259-9936-17EC8660573C}" type="parTrans" cxnId="{6E526AD3-8D4A-4F2D-8552-268F5519B7E4}">
      <dgm:prSet/>
      <dgm:spPr/>
      <dgm:t>
        <a:bodyPr/>
        <a:lstStyle/>
        <a:p>
          <a:endParaRPr lang="el-GR" sz="2000"/>
        </a:p>
      </dgm:t>
    </dgm:pt>
    <dgm:pt modelId="{30E52ACE-13DE-4733-B8E4-1BECE04DBA53}" type="sibTrans" cxnId="{6E526AD3-8D4A-4F2D-8552-268F5519B7E4}">
      <dgm:prSet/>
      <dgm:spPr/>
      <dgm:t>
        <a:bodyPr/>
        <a:lstStyle/>
        <a:p>
          <a:endParaRPr lang="el-GR" sz="2000"/>
        </a:p>
      </dgm:t>
    </dgm:pt>
    <dgm:pt modelId="{8F7C79DB-B770-4921-B566-4B29C787DC94}">
      <dgm:prSet custT="1"/>
      <dgm:spPr/>
      <dgm:t>
        <a:bodyPr/>
        <a:lstStyle/>
        <a:p>
          <a:r>
            <a:rPr lang="en-GB" sz="2000" i="1" dirty="0"/>
            <a:t>Novelty:</a:t>
          </a:r>
          <a:r>
            <a:rPr lang="en-GB" sz="2000" dirty="0"/>
            <a:t> Exploits information from neighbouring outcomes in the training data. </a:t>
          </a:r>
          <a:endParaRPr lang="el-GR" sz="2000" dirty="0"/>
        </a:p>
      </dgm:t>
    </dgm:pt>
    <dgm:pt modelId="{420E4794-C212-49AA-84D2-AA41E7464353}" type="parTrans" cxnId="{72574142-E1DC-43B2-89D2-C722C7083A58}">
      <dgm:prSet/>
      <dgm:spPr/>
      <dgm:t>
        <a:bodyPr/>
        <a:lstStyle/>
        <a:p>
          <a:endParaRPr lang="el-GR" sz="2000"/>
        </a:p>
      </dgm:t>
    </dgm:pt>
    <dgm:pt modelId="{BA21F668-C0CB-4377-83F1-C1D17B5C4386}" type="sibTrans" cxnId="{72574142-E1DC-43B2-89D2-C722C7083A58}">
      <dgm:prSet/>
      <dgm:spPr/>
      <dgm:t>
        <a:bodyPr/>
        <a:lstStyle/>
        <a:p>
          <a:endParaRPr lang="el-GR" sz="2000"/>
        </a:p>
      </dgm:t>
    </dgm:pt>
    <dgm:pt modelId="{B4AF8037-46D2-424E-989E-CD0A44E3A398}">
      <dgm:prSet custT="1"/>
      <dgm:spPr/>
      <dgm:t>
        <a:bodyPr/>
        <a:lstStyle/>
        <a:p>
          <a:r>
            <a:rPr lang="en-GB" sz="2200" b="1" dirty="0"/>
            <a:t>Experimental Analysis – Conclusions/Findings</a:t>
          </a:r>
          <a:endParaRPr lang="el-GR" sz="2200" b="1" dirty="0"/>
        </a:p>
      </dgm:t>
    </dgm:pt>
    <dgm:pt modelId="{CD90F1BD-2AC2-4271-B4C3-5D937D699443}" type="parTrans" cxnId="{33A4BAE1-78B5-44C7-836E-973C6B6FAA2D}">
      <dgm:prSet/>
      <dgm:spPr/>
      <dgm:t>
        <a:bodyPr/>
        <a:lstStyle/>
        <a:p>
          <a:endParaRPr lang="el-GR" sz="2000"/>
        </a:p>
      </dgm:t>
    </dgm:pt>
    <dgm:pt modelId="{059A2980-45EA-4C7A-99E5-E2C8D7D34744}" type="sibTrans" cxnId="{33A4BAE1-78B5-44C7-836E-973C6B6FAA2D}">
      <dgm:prSet/>
      <dgm:spPr/>
      <dgm:t>
        <a:bodyPr/>
        <a:lstStyle/>
        <a:p>
          <a:endParaRPr lang="el-GR" sz="2000"/>
        </a:p>
      </dgm:t>
    </dgm:pt>
    <dgm:pt modelId="{6161D0B9-F68D-4D29-9DB0-B84E50454508}">
      <dgm:prSet custT="1"/>
      <dgm:spPr/>
      <dgm:t>
        <a:bodyPr/>
        <a:lstStyle/>
        <a:p>
          <a:r>
            <a:rPr lang="en-US" sz="2000" b="0" i="0" dirty="0"/>
            <a:t>Modified </a:t>
          </a:r>
          <a:r>
            <a:rPr lang="en-US" sz="2000" b="0" i="0" dirty="0" err="1"/>
            <a:t>Dragonnet</a:t>
          </a:r>
          <a:r>
            <a:rPr lang="en-US" sz="2000" b="0" i="0" dirty="0"/>
            <a:t> performed better than </a:t>
          </a:r>
          <a:r>
            <a:rPr lang="en-US" sz="2000" b="0" i="0" dirty="0" err="1"/>
            <a:t>Dragonnet</a:t>
          </a:r>
          <a:r>
            <a:rPr lang="en-US" sz="2000" b="0" i="0" dirty="0"/>
            <a:t> in IHDP</a:t>
          </a:r>
          <a:r>
            <a:rPr lang="en-GB" sz="2000" dirty="0"/>
            <a:t>.</a:t>
          </a:r>
          <a:endParaRPr lang="el-GR" sz="2000" dirty="0"/>
        </a:p>
      </dgm:t>
    </dgm:pt>
    <dgm:pt modelId="{BC119174-232C-4A69-9E92-43A37A9EDC88}" type="parTrans" cxnId="{BA8D0890-8193-4B99-A9B1-7F569FCFA311}">
      <dgm:prSet/>
      <dgm:spPr/>
      <dgm:t>
        <a:bodyPr/>
        <a:lstStyle/>
        <a:p>
          <a:endParaRPr lang="el-GR" sz="2000"/>
        </a:p>
      </dgm:t>
    </dgm:pt>
    <dgm:pt modelId="{9CD04EED-9E9B-4A46-A7AC-EE12A2AB4C50}" type="sibTrans" cxnId="{BA8D0890-8193-4B99-A9B1-7F569FCFA311}">
      <dgm:prSet/>
      <dgm:spPr/>
      <dgm:t>
        <a:bodyPr/>
        <a:lstStyle/>
        <a:p>
          <a:endParaRPr lang="el-GR" sz="2000"/>
        </a:p>
      </dgm:t>
    </dgm:pt>
    <dgm:pt modelId="{A7AE44A1-65B6-48D7-A01D-3AC65C4D2945}">
      <dgm:prSet custT="1"/>
      <dgm:spPr/>
      <dgm:t>
        <a:bodyPr/>
        <a:lstStyle/>
        <a:p>
          <a:r>
            <a:rPr lang="en-GB" sz="2000" dirty="0"/>
            <a:t>Provide strong empirical evidence about the efficiency of the proposed approach.</a:t>
          </a:r>
          <a:endParaRPr lang="el-GR" sz="2000" dirty="0"/>
        </a:p>
      </dgm:t>
    </dgm:pt>
    <dgm:pt modelId="{A6A0483C-CD86-47BE-BFA2-07F5AB048243}" type="parTrans" cxnId="{E010B642-5A07-4B78-A0F5-626B73535780}">
      <dgm:prSet/>
      <dgm:spPr/>
      <dgm:t>
        <a:bodyPr/>
        <a:lstStyle/>
        <a:p>
          <a:endParaRPr lang="el-GR" sz="2000"/>
        </a:p>
      </dgm:t>
    </dgm:pt>
    <dgm:pt modelId="{75ACB53F-AE46-45ED-B357-8461FA083F0E}" type="sibTrans" cxnId="{E010B642-5A07-4B78-A0F5-626B73535780}">
      <dgm:prSet/>
      <dgm:spPr/>
      <dgm:t>
        <a:bodyPr/>
        <a:lstStyle/>
        <a:p>
          <a:endParaRPr lang="el-GR" sz="2000"/>
        </a:p>
      </dgm:t>
    </dgm:pt>
    <dgm:pt modelId="{F9A9B85E-50E1-46FC-9D1E-E409C83A1669}">
      <dgm:prSet custT="1"/>
      <dgm:spPr/>
      <dgm:t>
        <a:bodyPr/>
        <a:lstStyle/>
        <a:p>
          <a:endParaRPr lang="el-GR" sz="2000" dirty="0"/>
        </a:p>
      </dgm:t>
    </dgm:pt>
    <dgm:pt modelId="{70C7C487-C89C-4F36-94F3-79EE679EAE22}" type="parTrans" cxnId="{9C6E7E6E-0388-4276-9953-58376971E498}">
      <dgm:prSet/>
      <dgm:spPr/>
      <dgm:t>
        <a:bodyPr/>
        <a:lstStyle/>
        <a:p>
          <a:endParaRPr lang="el-GR" sz="2000"/>
        </a:p>
      </dgm:t>
    </dgm:pt>
    <dgm:pt modelId="{84D89130-C7E7-4E58-A52C-3EABC3E4089B}" type="sibTrans" cxnId="{9C6E7E6E-0388-4276-9953-58376971E498}">
      <dgm:prSet/>
      <dgm:spPr/>
      <dgm:t>
        <a:bodyPr/>
        <a:lstStyle/>
        <a:p>
          <a:endParaRPr lang="el-GR" sz="2000"/>
        </a:p>
      </dgm:t>
    </dgm:pt>
    <dgm:pt modelId="{F09F207F-F02A-49A5-A18C-1E8751E52091}">
      <dgm:prSet custT="1"/>
      <dgm:spPr/>
      <dgm:t>
        <a:bodyPr/>
        <a:lstStyle/>
        <a:p>
          <a:r>
            <a:rPr lang="en-GB" sz="2000" dirty="0"/>
            <a:t>All versions of the proposed Modified </a:t>
          </a:r>
          <a:r>
            <a:rPr lang="en-GB" sz="2000" dirty="0" err="1"/>
            <a:t>Dragonnet</a:t>
          </a:r>
          <a:r>
            <a:rPr lang="en-GB" sz="2000" dirty="0"/>
            <a:t> performed equally well using three different distance metrics </a:t>
          </a:r>
          <a:endParaRPr lang="el-GR" sz="2000" dirty="0"/>
        </a:p>
      </dgm:t>
    </dgm:pt>
    <dgm:pt modelId="{123BC68C-FD11-4592-96AA-EDDB56E17788}" type="parTrans" cxnId="{D6BE9B2F-08FD-40A2-A665-B13E97CBF73D}">
      <dgm:prSet/>
      <dgm:spPr/>
      <dgm:t>
        <a:bodyPr/>
        <a:lstStyle/>
        <a:p>
          <a:endParaRPr lang="el-GR" sz="2000"/>
        </a:p>
      </dgm:t>
    </dgm:pt>
    <dgm:pt modelId="{5558B572-8486-430F-958D-93DE44E2B0B2}" type="sibTrans" cxnId="{D6BE9B2F-08FD-40A2-A665-B13E97CBF73D}">
      <dgm:prSet/>
      <dgm:spPr/>
      <dgm:t>
        <a:bodyPr/>
        <a:lstStyle/>
        <a:p>
          <a:endParaRPr lang="el-GR" sz="2000"/>
        </a:p>
      </dgm:t>
    </dgm:pt>
    <dgm:pt modelId="{4CC241FB-35FF-481E-805C-9E1541F7EA6C}">
      <dgm:prSet custT="1"/>
      <dgm:spPr/>
      <dgm:t>
        <a:bodyPr/>
        <a:lstStyle/>
        <a:p>
          <a:endParaRPr lang="el-GR" sz="2000" dirty="0"/>
        </a:p>
      </dgm:t>
    </dgm:pt>
    <dgm:pt modelId="{BCF6C46A-ADD7-407F-B01B-22EB86F3F66F}" type="parTrans" cxnId="{CAC61745-4BCF-4CFD-A0F7-71BE343D1B51}">
      <dgm:prSet/>
      <dgm:spPr/>
      <dgm:t>
        <a:bodyPr/>
        <a:lstStyle/>
        <a:p>
          <a:endParaRPr lang="el-GR" sz="2000"/>
        </a:p>
      </dgm:t>
    </dgm:pt>
    <dgm:pt modelId="{BF28CF6C-A2F9-4F0D-8697-838232DEA82D}" type="sibTrans" cxnId="{CAC61745-4BCF-4CFD-A0F7-71BE343D1B51}">
      <dgm:prSet/>
      <dgm:spPr/>
      <dgm:t>
        <a:bodyPr/>
        <a:lstStyle/>
        <a:p>
          <a:endParaRPr lang="el-GR" sz="2000"/>
        </a:p>
      </dgm:t>
    </dgm:pt>
    <dgm:pt modelId="{151F728B-10D9-4CBC-8084-F2A6B97932E7}">
      <dgm:prSet custT="1"/>
      <dgm:spPr/>
      <dgm:t>
        <a:bodyPr/>
        <a:lstStyle/>
        <a:p>
          <a:endParaRPr lang="el-GR" sz="2000" dirty="0"/>
        </a:p>
      </dgm:t>
    </dgm:pt>
    <dgm:pt modelId="{63D50EF6-54AF-449F-B313-BC9DB736E586}" type="parTrans" cxnId="{4379ED99-A3AA-4F00-84EB-1F128D955315}">
      <dgm:prSet/>
      <dgm:spPr/>
      <dgm:t>
        <a:bodyPr/>
        <a:lstStyle/>
        <a:p>
          <a:endParaRPr lang="el-GR"/>
        </a:p>
      </dgm:t>
    </dgm:pt>
    <dgm:pt modelId="{EC50D886-BBAC-44DE-AA1D-3A14104D9F86}" type="sibTrans" cxnId="{4379ED99-A3AA-4F00-84EB-1F128D955315}">
      <dgm:prSet/>
      <dgm:spPr/>
      <dgm:t>
        <a:bodyPr/>
        <a:lstStyle/>
        <a:p>
          <a:endParaRPr lang="el-GR"/>
        </a:p>
      </dgm:t>
    </dgm:pt>
    <dgm:pt modelId="{3DF611B1-935C-4FCB-8137-CDAB0F7103E1}" type="pres">
      <dgm:prSet presAssocID="{31431A3C-1E50-4734-8312-D3472DD5C771}" presName="linear" presStyleCnt="0">
        <dgm:presLayoutVars>
          <dgm:dir/>
          <dgm:animLvl val="lvl"/>
          <dgm:resizeHandles val="exact"/>
        </dgm:presLayoutVars>
      </dgm:prSet>
      <dgm:spPr/>
    </dgm:pt>
    <dgm:pt modelId="{DD52B5DD-D664-4711-A897-40088FB00FA5}" type="pres">
      <dgm:prSet presAssocID="{D7F4F2B8-1C79-440B-9054-97CD82A515D2}" presName="parentLin" presStyleCnt="0"/>
      <dgm:spPr/>
    </dgm:pt>
    <dgm:pt modelId="{4ED57CE0-8E77-412F-A9AB-9800B20F6020}" type="pres">
      <dgm:prSet presAssocID="{D7F4F2B8-1C79-440B-9054-97CD82A515D2}" presName="parentLeftMargin" presStyleLbl="node1" presStyleIdx="0" presStyleCnt="2"/>
      <dgm:spPr/>
    </dgm:pt>
    <dgm:pt modelId="{5E43ECF1-197C-4DAC-9BDD-CBA0ECA459B9}" type="pres">
      <dgm:prSet presAssocID="{D7F4F2B8-1C79-440B-9054-97CD82A515D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F9842EC-A352-4C25-9C9D-D12ABE10EEAE}" type="pres">
      <dgm:prSet presAssocID="{D7F4F2B8-1C79-440B-9054-97CD82A515D2}" presName="negativeSpace" presStyleCnt="0"/>
      <dgm:spPr/>
    </dgm:pt>
    <dgm:pt modelId="{DD4ED782-510B-4212-BB8C-E50F5F0D1550}" type="pres">
      <dgm:prSet presAssocID="{D7F4F2B8-1C79-440B-9054-97CD82A515D2}" presName="childText" presStyleLbl="conFgAcc1" presStyleIdx="0" presStyleCnt="2">
        <dgm:presLayoutVars>
          <dgm:bulletEnabled val="1"/>
        </dgm:presLayoutVars>
      </dgm:prSet>
      <dgm:spPr/>
    </dgm:pt>
    <dgm:pt modelId="{59C36F88-725C-46C3-9985-F4D21FE24620}" type="pres">
      <dgm:prSet presAssocID="{A43C97A9-1509-4AAC-BD48-29F79BF148ED}" presName="spaceBetweenRectangles" presStyleCnt="0"/>
      <dgm:spPr/>
    </dgm:pt>
    <dgm:pt modelId="{6FF4EAA6-F736-4B23-A191-14EE667A4D12}" type="pres">
      <dgm:prSet presAssocID="{B4AF8037-46D2-424E-989E-CD0A44E3A398}" presName="parentLin" presStyleCnt="0"/>
      <dgm:spPr/>
    </dgm:pt>
    <dgm:pt modelId="{3A6D99E1-5FB6-48B9-AFD4-F5A912711348}" type="pres">
      <dgm:prSet presAssocID="{B4AF8037-46D2-424E-989E-CD0A44E3A398}" presName="parentLeftMargin" presStyleLbl="node1" presStyleIdx="0" presStyleCnt="2"/>
      <dgm:spPr/>
    </dgm:pt>
    <dgm:pt modelId="{F6B70514-2CE5-41DA-B6AD-9123A1D009A0}" type="pres">
      <dgm:prSet presAssocID="{B4AF8037-46D2-424E-989E-CD0A44E3A39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7231CFB-FC59-4F8B-B0E8-F7017229877D}" type="pres">
      <dgm:prSet presAssocID="{B4AF8037-46D2-424E-989E-CD0A44E3A398}" presName="negativeSpace" presStyleCnt="0"/>
      <dgm:spPr/>
    </dgm:pt>
    <dgm:pt modelId="{0874615E-A896-4C2B-964D-F1AC2855460B}" type="pres">
      <dgm:prSet presAssocID="{B4AF8037-46D2-424E-989E-CD0A44E3A39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5C78802-92CE-43C9-8551-97270C603040}" type="presOf" srcId="{F9A9B85E-50E1-46FC-9D1E-E409C83A1669}" destId="{DD4ED782-510B-4212-BB8C-E50F5F0D1550}" srcOrd="0" destOrd="1" presId="urn:microsoft.com/office/officeart/2005/8/layout/list1"/>
    <dgm:cxn modelId="{912F6D05-37D7-4726-B2A2-531A48C2824E}" type="presOf" srcId="{8F7C79DB-B770-4921-B566-4B29C787DC94}" destId="{DD4ED782-510B-4212-BB8C-E50F5F0D1550}" srcOrd="0" destOrd="2" presId="urn:microsoft.com/office/officeart/2005/8/layout/list1"/>
    <dgm:cxn modelId="{060F6912-6A5E-42C9-82CB-A95E0980049D}" type="presOf" srcId="{F09F207F-F02A-49A5-A18C-1E8751E52091}" destId="{0874615E-A896-4C2B-964D-F1AC2855460B}" srcOrd="0" destOrd="2" presId="urn:microsoft.com/office/officeart/2005/8/layout/list1"/>
    <dgm:cxn modelId="{0DC1891D-ADE2-4E4F-952C-C370312A1B62}" type="presOf" srcId="{151F728B-10D9-4CBC-8084-F2A6B97932E7}" destId="{0874615E-A896-4C2B-964D-F1AC2855460B}" srcOrd="0" destOrd="1" presId="urn:microsoft.com/office/officeart/2005/8/layout/list1"/>
    <dgm:cxn modelId="{56003924-7B3D-4715-B782-AFF16182EF61}" type="presOf" srcId="{B4AF8037-46D2-424E-989E-CD0A44E3A398}" destId="{F6B70514-2CE5-41DA-B6AD-9123A1D009A0}" srcOrd="1" destOrd="0" presId="urn:microsoft.com/office/officeart/2005/8/layout/list1"/>
    <dgm:cxn modelId="{D314E325-1205-42DD-9D18-97B0C66FA662}" type="presOf" srcId="{4CC241FB-35FF-481E-805C-9E1541F7EA6C}" destId="{0874615E-A896-4C2B-964D-F1AC2855460B}" srcOrd="0" destOrd="3" presId="urn:microsoft.com/office/officeart/2005/8/layout/list1"/>
    <dgm:cxn modelId="{D6BE9B2F-08FD-40A2-A665-B13E97CBF73D}" srcId="{B4AF8037-46D2-424E-989E-CD0A44E3A398}" destId="{F09F207F-F02A-49A5-A18C-1E8751E52091}" srcOrd="2" destOrd="0" parTransId="{123BC68C-FD11-4592-96AA-EDDB56E17788}" sibTransId="{5558B572-8486-430F-958D-93DE44E2B0B2}"/>
    <dgm:cxn modelId="{72574142-E1DC-43B2-89D2-C722C7083A58}" srcId="{D7F4F2B8-1C79-440B-9054-97CD82A515D2}" destId="{8F7C79DB-B770-4921-B566-4B29C787DC94}" srcOrd="2" destOrd="0" parTransId="{420E4794-C212-49AA-84D2-AA41E7464353}" sibTransId="{BA21F668-C0CB-4377-83F1-C1D17B5C4386}"/>
    <dgm:cxn modelId="{E1FBA462-022B-47F5-8691-BA064D935023}" type="presOf" srcId="{D7F4F2B8-1C79-440B-9054-97CD82A515D2}" destId="{5E43ECF1-197C-4DAC-9BDD-CBA0ECA459B9}" srcOrd="1" destOrd="0" presId="urn:microsoft.com/office/officeart/2005/8/layout/list1"/>
    <dgm:cxn modelId="{E010B642-5A07-4B78-A0F5-626B73535780}" srcId="{B4AF8037-46D2-424E-989E-CD0A44E3A398}" destId="{A7AE44A1-65B6-48D7-A01D-3AC65C4D2945}" srcOrd="4" destOrd="0" parTransId="{A6A0483C-CD86-47BE-BFA2-07F5AB048243}" sibTransId="{75ACB53F-AE46-45ED-B357-8461FA083F0E}"/>
    <dgm:cxn modelId="{CAC61745-4BCF-4CFD-A0F7-71BE343D1B51}" srcId="{B4AF8037-46D2-424E-989E-CD0A44E3A398}" destId="{4CC241FB-35FF-481E-805C-9E1541F7EA6C}" srcOrd="3" destOrd="0" parTransId="{BCF6C46A-ADD7-407F-B01B-22EB86F3F66F}" sibTransId="{BF28CF6C-A2F9-4F0D-8697-838232DEA82D}"/>
    <dgm:cxn modelId="{60C84847-E95A-46E8-8110-5AE55059D093}" type="presOf" srcId="{D7F4F2B8-1C79-440B-9054-97CD82A515D2}" destId="{4ED57CE0-8E77-412F-A9AB-9800B20F6020}" srcOrd="0" destOrd="0" presId="urn:microsoft.com/office/officeart/2005/8/layout/list1"/>
    <dgm:cxn modelId="{9C6E7E6E-0388-4276-9953-58376971E498}" srcId="{D7F4F2B8-1C79-440B-9054-97CD82A515D2}" destId="{F9A9B85E-50E1-46FC-9D1E-E409C83A1669}" srcOrd="1" destOrd="0" parTransId="{70C7C487-C89C-4F36-94F3-79EE679EAE22}" sibTransId="{84D89130-C7E7-4E58-A52C-3EABC3E4089B}"/>
    <dgm:cxn modelId="{AC31B16F-3250-4475-AD4D-64CACA6FF0CE}" type="presOf" srcId="{B4AF8037-46D2-424E-989E-CD0A44E3A398}" destId="{3A6D99E1-5FB6-48B9-AFD4-F5A912711348}" srcOrd="0" destOrd="0" presId="urn:microsoft.com/office/officeart/2005/8/layout/list1"/>
    <dgm:cxn modelId="{BA8D0890-8193-4B99-A9B1-7F569FCFA311}" srcId="{B4AF8037-46D2-424E-989E-CD0A44E3A398}" destId="{6161D0B9-F68D-4D29-9DB0-B84E50454508}" srcOrd="0" destOrd="0" parTransId="{BC119174-232C-4A69-9E92-43A37A9EDC88}" sibTransId="{9CD04EED-9E9B-4A46-A7AC-EE12A2AB4C50}"/>
    <dgm:cxn modelId="{65170898-A5B1-434C-B471-0B9B63ECB927}" type="presOf" srcId="{A7AE44A1-65B6-48D7-A01D-3AC65C4D2945}" destId="{0874615E-A896-4C2B-964D-F1AC2855460B}" srcOrd="0" destOrd="4" presId="urn:microsoft.com/office/officeart/2005/8/layout/list1"/>
    <dgm:cxn modelId="{4379ED99-A3AA-4F00-84EB-1F128D955315}" srcId="{B4AF8037-46D2-424E-989E-CD0A44E3A398}" destId="{151F728B-10D9-4CBC-8084-F2A6B97932E7}" srcOrd="1" destOrd="0" parTransId="{63D50EF6-54AF-449F-B313-BC9DB736E586}" sibTransId="{EC50D886-BBAC-44DE-AA1D-3A14104D9F86}"/>
    <dgm:cxn modelId="{6E526AD3-8D4A-4F2D-8552-268F5519B7E4}" srcId="{D7F4F2B8-1C79-440B-9054-97CD82A515D2}" destId="{E4A27EC7-3695-40E7-A4A7-318BA8588138}" srcOrd="0" destOrd="0" parTransId="{4B93C1FA-2053-4259-9936-17EC8660573C}" sibTransId="{30E52ACE-13DE-4733-B8E4-1BECE04DBA53}"/>
    <dgm:cxn modelId="{10DC18D4-869E-430F-91E2-0B166DAC73C0}" type="presOf" srcId="{31431A3C-1E50-4734-8312-D3472DD5C771}" destId="{3DF611B1-935C-4FCB-8137-CDAB0F7103E1}" srcOrd="0" destOrd="0" presId="urn:microsoft.com/office/officeart/2005/8/layout/list1"/>
    <dgm:cxn modelId="{33A4BAE1-78B5-44C7-836E-973C6B6FAA2D}" srcId="{31431A3C-1E50-4734-8312-D3472DD5C771}" destId="{B4AF8037-46D2-424E-989E-CD0A44E3A398}" srcOrd="1" destOrd="0" parTransId="{CD90F1BD-2AC2-4271-B4C3-5D937D699443}" sibTransId="{059A2980-45EA-4C7A-99E5-E2C8D7D34744}"/>
    <dgm:cxn modelId="{D4D1C4E3-6A13-483A-A6C2-B35BB8012470}" srcId="{31431A3C-1E50-4734-8312-D3472DD5C771}" destId="{D7F4F2B8-1C79-440B-9054-97CD82A515D2}" srcOrd="0" destOrd="0" parTransId="{FCCB655B-572E-4389-9431-7B566C212770}" sibTransId="{A43C97A9-1509-4AAC-BD48-29F79BF148ED}"/>
    <dgm:cxn modelId="{07C72AFD-876D-407B-B6C8-E298E25EDFA0}" type="presOf" srcId="{E4A27EC7-3695-40E7-A4A7-318BA8588138}" destId="{DD4ED782-510B-4212-BB8C-E50F5F0D1550}" srcOrd="0" destOrd="0" presId="urn:microsoft.com/office/officeart/2005/8/layout/list1"/>
    <dgm:cxn modelId="{BB661BFF-C06F-41BA-9FC4-E39431EF7EA8}" type="presOf" srcId="{6161D0B9-F68D-4D29-9DB0-B84E50454508}" destId="{0874615E-A896-4C2B-964D-F1AC2855460B}" srcOrd="0" destOrd="0" presId="urn:microsoft.com/office/officeart/2005/8/layout/list1"/>
    <dgm:cxn modelId="{31771210-D0C0-4287-8229-5B8E32754A56}" type="presParOf" srcId="{3DF611B1-935C-4FCB-8137-CDAB0F7103E1}" destId="{DD52B5DD-D664-4711-A897-40088FB00FA5}" srcOrd="0" destOrd="0" presId="urn:microsoft.com/office/officeart/2005/8/layout/list1"/>
    <dgm:cxn modelId="{AF4E123E-5D2F-4CA1-AB39-B47E69D05021}" type="presParOf" srcId="{DD52B5DD-D664-4711-A897-40088FB00FA5}" destId="{4ED57CE0-8E77-412F-A9AB-9800B20F6020}" srcOrd="0" destOrd="0" presId="urn:microsoft.com/office/officeart/2005/8/layout/list1"/>
    <dgm:cxn modelId="{6A53ADCD-CD3D-423F-ADF3-28D6F6BBF219}" type="presParOf" srcId="{DD52B5DD-D664-4711-A897-40088FB00FA5}" destId="{5E43ECF1-197C-4DAC-9BDD-CBA0ECA459B9}" srcOrd="1" destOrd="0" presId="urn:microsoft.com/office/officeart/2005/8/layout/list1"/>
    <dgm:cxn modelId="{682ADC31-00DB-4D35-BCDA-E89E19F04D30}" type="presParOf" srcId="{3DF611B1-935C-4FCB-8137-CDAB0F7103E1}" destId="{2F9842EC-A352-4C25-9C9D-D12ABE10EEAE}" srcOrd="1" destOrd="0" presId="urn:microsoft.com/office/officeart/2005/8/layout/list1"/>
    <dgm:cxn modelId="{867A006D-2078-464C-BB11-CE37C02E4D38}" type="presParOf" srcId="{3DF611B1-935C-4FCB-8137-CDAB0F7103E1}" destId="{DD4ED782-510B-4212-BB8C-E50F5F0D1550}" srcOrd="2" destOrd="0" presId="urn:microsoft.com/office/officeart/2005/8/layout/list1"/>
    <dgm:cxn modelId="{A6C5CCD2-A7A6-4CE2-8D96-9701CF541504}" type="presParOf" srcId="{3DF611B1-935C-4FCB-8137-CDAB0F7103E1}" destId="{59C36F88-725C-46C3-9985-F4D21FE24620}" srcOrd="3" destOrd="0" presId="urn:microsoft.com/office/officeart/2005/8/layout/list1"/>
    <dgm:cxn modelId="{26F2E073-647A-4697-A975-7ABD89D32671}" type="presParOf" srcId="{3DF611B1-935C-4FCB-8137-CDAB0F7103E1}" destId="{6FF4EAA6-F736-4B23-A191-14EE667A4D12}" srcOrd="4" destOrd="0" presId="urn:microsoft.com/office/officeart/2005/8/layout/list1"/>
    <dgm:cxn modelId="{AA964DC2-2892-4C4E-A38E-E2815E323973}" type="presParOf" srcId="{6FF4EAA6-F736-4B23-A191-14EE667A4D12}" destId="{3A6D99E1-5FB6-48B9-AFD4-F5A912711348}" srcOrd="0" destOrd="0" presId="urn:microsoft.com/office/officeart/2005/8/layout/list1"/>
    <dgm:cxn modelId="{0C9AC329-BD35-4016-96A5-748B05CECA12}" type="presParOf" srcId="{6FF4EAA6-F736-4B23-A191-14EE667A4D12}" destId="{F6B70514-2CE5-41DA-B6AD-9123A1D009A0}" srcOrd="1" destOrd="0" presId="urn:microsoft.com/office/officeart/2005/8/layout/list1"/>
    <dgm:cxn modelId="{2BD92696-9185-432B-BA41-0EB116C9586B}" type="presParOf" srcId="{3DF611B1-935C-4FCB-8137-CDAB0F7103E1}" destId="{D7231CFB-FC59-4F8B-B0E8-F7017229877D}" srcOrd="5" destOrd="0" presId="urn:microsoft.com/office/officeart/2005/8/layout/list1"/>
    <dgm:cxn modelId="{3E247731-6D51-4239-9EB8-415F8A741BFB}" type="presParOf" srcId="{3DF611B1-935C-4FCB-8137-CDAB0F7103E1}" destId="{0874615E-A896-4C2B-964D-F1AC2855460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D3F089-D4E7-4D08-A132-ABA5207E4BC7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l-GR"/>
        </a:p>
      </dgm:t>
    </dgm:pt>
    <dgm:pt modelId="{153E9EE5-637F-4FC4-BDF8-6EF2BD76E7F4}">
      <dgm:prSet custT="1"/>
      <dgm:spPr/>
      <dgm:t>
        <a:bodyPr/>
        <a:lstStyle/>
        <a:p>
          <a:r>
            <a:rPr lang="en-US" sz="2000" b="1" i="0" baseline="0"/>
            <a:t>Traditional approach</a:t>
          </a:r>
          <a:endParaRPr lang="el-GR" sz="2000" b="1"/>
        </a:p>
      </dgm:t>
    </dgm:pt>
    <dgm:pt modelId="{872BD0ED-E819-4937-B8FA-D8D0D7293F60}" type="parTrans" cxnId="{74783D4C-113C-4F72-A6BC-3620844EA534}">
      <dgm:prSet/>
      <dgm:spPr/>
      <dgm:t>
        <a:bodyPr/>
        <a:lstStyle/>
        <a:p>
          <a:endParaRPr lang="el-GR" sz="2000"/>
        </a:p>
      </dgm:t>
    </dgm:pt>
    <dgm:pt modelId="{766916DB-A2D5-4920-B341-EE458A7C31E6}" type="sibTrans" cxnId="{74783D4C-113C-4F72-A6BC-3620844EA534}">
      <dgm:prSet/>
      <dgm:spPr/>
      <dgm:t>
        <a:bodyPr/>
        <a:lstStyle/>
        <a:p>
          <a:endParaRPr lang="el-GR" sz="2000"/>
        </a:p>
      </dgm:t>
    </dgm:pt>
    <dgm:pt modelId="{9FB1F3E3-7F34-4768-9C21-84D784F1E86A}">
      <dgm:prSet custT="1"/>
      <dgm:spPr/>
      <dgm:t>
        <a:bodyPr/>
        <a:lstStyle/>
        <a:p>
          <a:r>
            <a:rPr lang="en-US" sz="2000" b="0" i="0" baseline="0"/>
            <a:t>Randomized controlled trials (RCTs)</a:t>
          </a:r>
          <a:endParaRPr lang="el-GR" sz="2000"/>
        </a:p>
      </dgm:t>
    </dgm:pt>
    <dgm:pt modelId="{5F4D2B82-740B-4519-9900-96D653771930}" type="parTrans" cxnId="{24232DA7-297A-44C2-A34F-145CF5E02432}">
      <dgm:prSet/>
      <dgm:spPr/>
      <dgm:t>
        <a:bodyPr/>
        <a:lstStyle/>
        <a:p>
          <a:endParaRPr lang="el-GR" sz="2000"/>
        </a:p>
      </dgm:t>
    </dgm:pt>
    <dgm:pt modelId="{EE319E74-50A9-4F5A-BFDE-EE23FB060092}" type="sibTrans" cxnId="{24232DA7-297A-44C2-A34F-145CF5E02432}">
      <dgm:prSet/>
      <dgm:spPr/>
      <dgm:t>
        <a:bodyPr/>
        <a:lstStyle/>
        <a:p>
          <a:endParaRPr lang="el-GR" sz="2000"/>
        </a:p>
      </dgm:t>
    </dgm:pt>
    <dgm:pt modelId="{5A92435D-5C6A-4D3C-999E-0D63DA445076}">
      <dgm:prSet custT="1"/>
      <dgm:spPr/>
      <dgm:t>
        <a:bodyPr/>
        <a:lstStyle/>
        <a:p>
          <a:r>
            <a:rPr lang="en-GB" sz="2000" b="1"/>
            <a:t>Challenge</a:t>
          </a:r>
          <a:endParaRPr lang="el-GR" sz="2000" b="1"/>
        </a:p>
      </dgm:t>
    </dgm:pt>
    <dgm:pt modelId="{1976270C-42B7-4B79-9C1F-8FC02516E089}" type="parTrans" cxnId="{7892D616-6287-44D4-92C3-54C9F36D9985}">
      <dgm:prSet/>
      <dgm:spPr/>
      <dgm:t>
        <a:bodyPr/>
        <a:lstStyle/>
        <a:p>
          <a:endParaRPr lang="el-GR" sz="2000"/>
        </a:p>
      </dgm:t>
    </dgm:pt>
    <dgm:pt modelId="{983C137D-2C2B-4633-88B5-62B7B687169C}" type="sibTrans" cxnId="{7892D616-6287-44D4-92C3-54C9F36D9985}">
      <dgm:prSet/>
      <dgm:spPr/>
      <dgm:t>
        <a:bodyPr/>
        <a:lstStyle/>
        <a:p>
          <a:endParaRPr lang="el-GR" sz="2000"/>
        </a:p>
      </dgm:t>
    </dgm:pt>
    <dgm:pt modelId="{D6200DC1-D9A8-4D96-9C60-5B2CCA442E4C}">
      <dgm:prSet custT="1"/>
      <dgm:spPr/>
      <dgm:t>
        <a:bodyPr/>
        <a:lstStyle/>
        <a:p>
          <a:r>
            <a:rPr lang="en-US" sz="2000" b="0" i="0" baseline="0" dirty="0"/>
            <a:t>Expensive, time-consuming, </a:t>
          </a:r>
          <a:r>
            <a:rPr lang="en-US" sz="2000" b="0" i="0" dirty="0"/>
            <a:t>ethical restrictions</a:t>
          </a:r>
          <a:endParaRPr lang="el-GR" sz="2000" dirty="0"/>
        </a:p>
      </dgm:t>
    </dgm:pt>
    <dgm:pt modelId="{67E27C4A-B435-450B-9985-E3D174CE7AE3}" type="parTrans" cxnId="{36E74A07-8D85-4AD0-99B5-6DCA83FEBB1D}">
      <dgm:prSet/>
      <dgm:spPr/>
      <dgm:t>
        <a:bodyPr/>
        <a:lstStyle/>
        <a:p>
          <a:endParaRPr lang="el-GR" sz="2000"/>
        </a:p>
      </dgm:t>
    </dgm:pt>
    <dgm:pt modelId="{96EF1A42-327C-47FA-942C-A98861BFADB3}" type="sibTrans" cxnId="{36E74A07-8D85-4AD0-99B5-6DCA83FEBB1D}">
      <dgm:prSet/>
      <dgm:spPr/>
      <dgm:t>
        <a:bodyPr/>
        <a:lstStyle/>
        <a:p>
          <a:endParaRPr lang="el-GR" sz="2000"/>
        </a:p>
      </dgm:t>
    </dgm:pt>
    <dgm:pt modelId="{A18534D2-4A74-41A6-8550-74E5A502B131}" type="pres">
      <dgm:prSet presAssocID="{9BD3F089-D4E7-4D08-A132-ABA5207E4BC7}" presName="linear" presStyleCnt="0">
        <dgm:presLayoutVars>
          <dgm:dir/>
          <dgm:animLvl val="lvl"/>
          <dgm:resizeHandles val="exact"/>
        </dgm:presLayoutVars>
      </dgm:prSet>
      <dgm:spPr/>
    </dgm:pt>
    <dgm:pt modelId="{004EAF6D-0476-42D8-B899-24C3C27B4AFE}" type="pres">
      <dgm:prSet presAssocID="{153E9EE5-637F-4FC4-BDF8-6EF2BD76E7F4}" presName="parentLin" presStyleCnt="0"/>
      <dgm:spPr/>
    </dgm:pt>
    <dgm:pt modelId="{D1CFEA9B-D01C-404D-A1A8-6E33F5C87420}" type="pres">
      <dgm:prSet presAssocID="{153E9EE5-637F-4FC4-BDF8-6EF2BD76E7F4}" presName="parentLeftMargin" presStyleLbl="node1" presStyleIdx="0" presStyleCnt="2"/>
      <dgm:spPr/>
    </dgm:pt>
    <dgm:pt modelId="{1CCFE30A-6A65-4B11-8948-0F17688785C2}" type="pres">
      <dgm:prSet presAssocID="{153E9EE5-637F-4FC4-BDF8-6EF2BD76E7F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AC88118-D8A1-4C88-BD3F-290D93688CE9}" type="pres">
      <dgm:prSet presAssocID="{153E9EE5-637F-4FC4-BDF8-6EF2BD76E7F4}" presName="negativeSpace" presStyleCnt="0"/>
      <dgm:spPr/>
    </dgm:pt>
    <dgm:pt modelId="{7467F8C4-DBDA-4A52-AFF0-692B656A18E1}" type="pres">
      <dgm:prSet presAssocID="{153E9EE5-637F-4FC4-BDF8-6EF2BD76E7F4}" presName="childText" presStyleLbl="conFgAcc1" presStyleIdx="0" presStyleCnt="2">
        <dgm:presLayoutVars>
          <dgm:bulletEnabled val="1"/>
        </dgm:presLayoutVars>
      </dgm:prSet>
      <dgm:spPr/>
    </dgm:pt>
    <dgm:pt modelId="{0813BEF2-F546-45E2-93C8-4A92631D9EB8}" type="pres">
      <dgm:prSet presAssocID="{766916DB-A2D5-4920-B341-EE458A7C31E6}" presName="spaceBetweenRectangles" presStyleCnt="0"/>
      <dgm:spPr/>
    </dgm:pt>
    <dgm:pt modelId="{5E0E128D-1696-4617-895D-005CE2A684D8}" type="pres">
      <dgm:prSet presAssocID="{5A92435D-5C6A-4D3C-999E-0D63DA445076}" presName="parentLin" presStyleCnt="0"/>
      <dgm:spPr/>
    </dgm:pt>
    <dgm:pt modelId="{0BCDB5EB-A50D-4080-8ABA-6BFDCD564BA9}" type="pres">
      <dgm:prSet presAssocID="{5A92435D-5C6A-4D3C-999E-0D63DA445076}" presName="parentLeftMargin" presStyleLbl="node1" presStyleIdx="0" presStyleCnt="2"/>
      <dgm:spPr/>
    </dgm:pt>
    <dgm:pt modelId="{A8F3E205-D2B2-4F41-9D53-BE7712C4EA05}" type="pres">
      <dgm:prSet presAssocID="{5A92435D-5C6A-4D3C-999E-0D63DA44507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13B20FA-A1EB-4737-82E9-237141FA01F7}" type="pres">
      <dgm:prSet presAssocID="{5A92435D-5C6A-4D3C-999E-0D63DA445076}" presName="negativeSpace" presStyleCnt="0"/>
      <dgm:spPr/>
    </dgm:pt>
    <dgm:pt modelId="{1DBB33E7-29EC-4B01-AC68-43901ECC5856}" type="pres">
      <dgm:prSet presAssocID="{5A92435D-5C6A-4D3C-999E-0D63DA44507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440A106-44CE-4642-B6AC-3F9478B84D32}" type="presOf" srcId="{153E9EE5-637F-4FC4-BDF8-6EF2BD76E7F4}" destId="{1CCFE30A-6A65-4B11-8948-0F17688785C2}" srcOrd="1" destOrd="0" presId="urn:microsoft.com/office/officeart/2005/8/layout/list1"/>
    <dgm:cxn modelId="{36E74A07-8D85-4AD0-99B5-6DCA83FEBB1D}" srcId="{5A92435D-5C6A-4D3C-999E-0D63DA445076}" destId="{D6200DC1-D9A8-4D96-9C60-5B2CCA442E4C}" srcOrd="0" destOrd="0" parTransId="{67E27C4A-B435-450B-9985-E3D174CE7AE3}" sibTransId="{96EF1A42-327C-47FA-942C-A98861BFADB3}"/>
    <dgm:cxn modelId="{7892D616-6287-44D4-92C3-54C9F36D9985}" srcId="{9BD3F089-D4E7-4D08-A132-ABA5207E4BC7}" destId="{5A92435D-5C6A-4D3C-999E-0D63DA445076}" srcOrd="1" destOrd="0" parTransId="{1976270C-42B7-4B79-9C1F-8FC02516E089}" sibTransId="{983C137D-2C2B-4633-88B5-62B7B687169C}"/>
    <dgm:cxn modelId="{8D2D4020-A24A-4F8B-8159-7594007CBF34}" type="presOf" srcId="{153E9EE5-637F-4FC4-BDF8-6EF2BD76E7F4}" destId="{D1CFEA9B-D01C-404D-A1A8-6E33F5C87420}" srcOrd="0" destOrd="0" presId="urn:microsoft.com/office/officeart/2005/8/layout/list1"/>
    <dgm:cxn modelId="{4B14685D-020E-4740-B180-1613638DA959}" type="presOf" srcId="{5A92435D-5C6A-4D3C-999E-0D63DA445076}" destId="{0BCDB5EB-A50D-4080-8ABA-6BFDCD564BA9}" srcOrd="0" destOrd="0" presId="urn:microsoft.com/office/officeart/2005/8/layout/list1"/>
    <dgm:cxn modelId="{6EB09D66-DC89-4FE6-A770-8E67800F5A58}" type="presOf" srcId="{9BD3F089-D4E7-4D08-A132-ABA5207E4BC7}" destId="{A18534D2-4A74-41A6-8550-74E5A502B131}" srcOrd="0" destOrd="0" presId="urn:microsoft.com/office/officeart/2005/8/layout/list1"/>
    <dgm:cxn modelId="{74783D4C-113C-4F72-A6BC-3620844EA534}" srcId="{9BD3F089-D4E7-4D08-A132-ABA5207E4BC7}" destId="{153E9EE5-637F-4FC4-BDF8-6EF2BD76E7F4}" srcOrd="0" destOrd="0" parTransId="{872BD0ED-E819-4937-B8FA-D8D0D7293F60}" sibTransId="{766916DB-A2D5-4920-B341-EE458A7C31E6}"/>
    <dgm:cxn modelId="{9186A553-7B99-4E71-9E80-0933286C65C3}" type="presOf" srcId="{9FB1F3E3-7F34-4768-9C21-84D784F1E86A}" destId="{7467F8C4-DBDA-4A52-AFF0-692B656A18E1}" srcOrd="0" destOrd="0" presId="urn:microsoft.com/office/officeart/2005/8/layout/list1"/>
    <dgm:cxn modelId="{9C7EDF53-AB3E-4446-AE7B-D62D497F9F42}" type="presOf" srcId="{5A92435D-5C6A-4D3C-999E-0D63DA445076}" destId="{A8F3E205-D2B2-4F41-9D53-BE7712C4EA05}" srcOrd="1" destOrd="0" presId="urn:microsoft.com/office/officeart/2005/8/layout/list1"/>
    <dgm:cxn modelId="{24232DA7-297A-44C2-A34F-145CF5E02432}" srcId="{153E9EE5-637F-4FC4-BDF8-6EF2BD76E7F4}" destId="{9FB1F3E3-7F34-4768-9C21-84D784F1E86A}" srcOrd="0" destOrd="0" parTransId="{5F4D2B82-740B-4519-9900-96D653771930}" sibTransId="{EE319E74-50A9-4F5A-BFDE-EE23FB060092}"/>
    <dgm:cxn modelId="{36FB88C6-5B1F-40DF-8758-BC188F694825}" type="presOf" srcId="{D6200DC1-D9A8-4D96-9C60-5B2CCA442E4C}" destId="{1DBB33E7-29EC-4B01-AC68-43901ECC5856}" srcOrd="0" destOrd="0" presId="urn:microsoft.com/office/officeart/2005/8/layout/list1"/>
    <dgm:cxn modelId="{6D5BAA06-D71F-49C7-9B88-249AB233C8B5}" type="presParOf" srcId="{A18534D2-4A74-41A6-8550-74E5A502B131}" destId="{004EAF6D-0476-42D8-B899-24C3C27B4AFE}" srcOrd="0" destOrd="0" presId="urn:microsoft.com/office/officeart/2005/8/layout/list1"/>
    <dgm:cxn modelId="{9DBA53F8-2D01-428E-A520-34C1DB6F99D7}" type="presParOf" srcId="{004EAF6D-0476-42D8-B899-24C3C27B4AFE}" destId="{D1CFEA9B-D01C-404D-A1A8-6E33F5C87420}" srcOrd="0" destOrd="0" presId="urn:microsoft.com/office/officeart/2005/8/layout/list1"/>
    <dgm:cxn modelId="{9B132541-BF57-4AA0-BEFB-989B00D18F66}" type="presParOf" srcId="{004EAF6D-0476-42D8-B899-24C3C27B4AFE}" destId="{1CCFE30A-6A65-4B11-8948-0F17688785C2}" srcOrd="1" destOrd="0" presId="urn:microsoft.com/office/officeart/2005/8/layout/list1"/>
    <dgm:cxn modelId="{DE0D3F1E-A581-4652-BDE6-F5003BBF4E08}" type="presParOf" srcId="{A18534D2-4A74-41A6-8550-74E5A502B131}" destId="{5AC88118-D8A1-4C88-BD3F-290D93688CE9}" srcOrd="1" destOrd="0" presId="urn:microsoft.com/office/officeart/2005/8/layout/list1"/>
    <dgm:cxn modelId="{48301E6A-DFB2-417A-8E20-9BD150A025C5}" type="presParOf" srcId="{A18534D2-4A74-41A6-8550-74E5A502B131}" destId="{7467F8C4-DBDA-4A52-AFF0-692B656A18E1}" srcOrd="2" destOrd="0" presId="urn:microsoft.com/office/officeart/2005/8/layout/list1"/>
    <dgm:cxn modelId="{DC157C36-DFC5-418C-B288-FEA38BD45FF0}" type="presParOf" srcId="{A18534D2-4A74-41A6-8550-74E5A502B131}" destId="{0813BEF2-F546-45E2-93C8-4A92631D9EB8}" srcOrd="3" destOrd="0" presId="urn:microsoft.com/office/officeart/2005/8/layout/list1"/>
    <dgm:cxn modelId="{10FBAD6C-D99B-4D07-88DC-26991867A11B}" type="presParOf" srcId="{A18534D2-4A74-41A6-8550-74E5A502B131}" destId="{5E0E128D-1696-4617-895D-005CE2A684D8}" srcOrd="4" destOrd="0" presId="urn:microsoft.com/office/officeart/2005/8/layout/list1"/>
    <dgm:cxn modelId="{BB63C7B7-69AE-4C60-BAF0-156FBFB8002F}" type="presParOf" srcId="{5E0E128D-1696-4617-895D-005CE2A684D8}" destId="{0BCDB5EB-A50D-4080-8ABA-6BFDCD564BA9}" srcOrd="0" destOrd="0" presId="urn:microsoft.com/office/officeart/2005/8/layout/list1"/>
    <dgm:cxn modelId="{5C096DCB-B651-4708-B63E-77894BDE6C07}" type="presParOf" srcId="{5E0E128D-1696-4617-895D-005CE2A684D8}" destId="{A8F3E205-D2B2-4F41-9D53-BE7712C4EA05}" srcOrd="1" destOrd="0" presId="urn:microsoft.com/office/officeart/2005/8/layout/list1"/>
    <dgm:cxn modelId="{4550A1EC-9DFD-4C5B-84F4-EB1B7C1AFE17}" type="presParOf" srcId="{A18534D2-4A74-41A6-8550-74E5A502B131}" destId="{213B20FA-A1EB-4737-82E9-237141FA01F7}" srcOrd="5" destOrd="0" presId="urn:microsoft.com/office/officeart/2005/8/layout/list1"/>
    <dgm:cxn modelId="{1B94BD73-A55D-48D1-AB2E-B0D95DBC4EA4}" type="presParOf" srcId="{A18534D2-4A74-41A6-8550-74E5A502B131}" destId="{1DBB33E7-29EC-4B01-AC68-43901ECC585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090377E-AB26-4F09-B24D-628F3FAF0CC3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l-GR"/>
        </a:p>
      </dgm:t>
    </dgm:pt>
    <dgm:pt modelId="{121C9CAB-2EB9-4099-888E-A869936F3D2B}">
      <dgm:prSet custT="1"/>
      <dgm:spPr/>
      <dgm:t>
        <a:bodyPr/>
        <a:lstStyle/>
        <a:p>
          <a:r>
            <a:rPr lang="en-GB" sz="2000" b="1" dirty="0"/>
            <a:t>Research on optimal value of k-nearest neighbours</a:t>
          </a:r>
          <a:endParaRPr lang="el-GR" sz="2000" b="1" dirty="0"/>
        </a:p>
      </dgm:t>
    </dgm:pt>
    <dgm:pt modelId="{826B90F8-334B-453E-9766-1E79F6E64B03}" type="parTrans" cxnId="{501E1E3C-E79D-4A7A-AECD-528FC2946C99}">
      <dgm:prSet/>
      <dgm:spPr/>
      <dgm:t>
        <a:bodyPr/>
        <a:lstStyle/>
        <a:p>
          <a:endParaRPr lang="el-GR" sz="1800"/>
        </a:p>
      </dgm:t>
    </dgm:pt>
    <dgm:pt modelId="{BA73B204-8D29-4FA7-9D69-15B6B8BD5926}" type="sibTrans" cxnId="{501E1E3C-E79D-4A7A-AECD-528FC2946C99}">
      <dgm:prSet/>
      <dgm:spPr/>
      <dgm:t>
        <a:bodyPr/>
        <a:lstStyle/>
        <a:p>
          <a:endParaRPr lang="el-GR" sz="1800"/>
        </a:p>
      </dgm:t>
    </dgm:pt>
    <dgm:pt modelId="{BFE969D5-49A2-48BC-85C2-B8324B6AE32A}">
      <dgm:prSet custT="1"/>
      <dgm:spPr/>
      <dgm:t>
        <a:bodyPr/>
        <a:lstStyle/>
        <a:p>
          <a:r>
            <a:rPr lang="en-GB" sz="2000" b="1" dirty="0"/>
            <a:t>Adaptation of distance metrics</a:t>
          </a:r>
          <a:endParaRPr lang="el-GR" sz="2000" b="1" dirty="0"/>
        </a:p>
      </dgm:t>
    </dgm:pt>
    <dgm:pt modelId="{1772DD9A-2C7C-4479-83A5-B6E24A586BAC}" type="parTrans" cxnId="{666919FB-8E6C-4591-8E30-4AF5ACF7D900}">
      <dgm:prSet/>
      <dgm:spPr/>
      <dgm:t>
        <a:bodyPr/>
        <a:lstStyle/>
        <a:p>
          <a:endParaRPr lang="el-GR" sz="1800"/>
        </a:p>
      </dgm:t>
    </dgm:pt>
    <dgm:pt modelId="{5A2DC90C-3B9A-423E-9984-24B6DF70F3F6}" type="sibTrans" cxnId="{666919FB-8E6C-4591-8E30-4AF5ACF7D900}">
      <dgm:prSet/>
      <dgm:spPr/>
      <dgm:t>
        <a:bodyPr/>
        <a:lstStyle/>
        <a:p>
          <a:endParaRPr lang="el-GR" sz="1800"/>
        </a:p>
      </dgm:t>
    </dgm:pt>
    <dgm:pt modelId="{A7FD154C-FAAD-481C-9F38-DA4EFBA7D5C1}">
      <dgm:prSet custT="1"/>
      <dgm:spPr/>
      <dgm:t>
        <a:bodyPr/>
        <a:lstStyle/>
        <a:p>
          <a:r>
            <a:rPr lang="en-US" sz="1800" b="0" i="0" dirty="0" err="1"/>
            <a:t>Mahalanobis</a:t>
          </a:r>
          <a:r>
            <a:rPr lang="en-US" sz="1800" b="0" i="0" dirty="0"/>
            <a:t> distance</a:t>
          </a:r>
          <a:endParaRPr lang="el-GR" sz="1800" dirty="0"/>
        </a:p>
      </dgm:t>
    </dgm:pt>
    <dgm:pt modelId="{DEF9F281-3919-4AA7-A0B5-F3DCFDCE5C57}" type="parTrans" cxnId="{8319A975-4D2B-4B54-AF40-E867ACAE3F75}">
      <dgm:prSet/>
      <dgm:spPr/>
      <dgm:t>
        <a:bodyPr/>
        <a:lstStyle/>
        <a:p>
          <a:endParaRPr lang="el-GR" sz="1800"/>
        </a:p>
      </dgm:t>
    </dgm:pt>
    <dgm:pt modelId="{FC972F6E-350C-4029-9C2C-11872E980305}" type="sibTrans" cxnId="{8319A975-4D2B-4B54-AF40-E867ACAE3F75}">
      <dgm:prSet/>
      <dgm:spPr/>
      <dgm:t>
        <a:bodyPr/>
        <a:lstStyle/>
        <a:p>
          <a:endParaRPr lang="el-GR" sz="1800"/>
        </a:p>
      </dgm:t>
    </dgm:pt>
    <dgm:pt modelId="{8D3EA201-9528-41B1-BD9C-58A46A7E09D0}">
      <dgm:prSet custT="1"/>
      <dgm:spPr/>
      <dgm:t>
        <a:bodyPr/>
        <a:lstStyle/>
        <a:p>
          <a:r>
            <a:rPr lang="en-US" sz="1800" b="0" i="0" dirty="0"/>
            <a:t>weighted Euclidean distance </a:t>
          </a:r>
          <a:endParaRPr lang="el-GR" sz="1800" dirty="0"/>
        </a:p>
      </dgm:t>
    </dgm:pt>
    <dgm:pt modelId="{4E4493CB-C5D9-4FE7-8B22-D0D912151821}" type="parTrans" cxnId="{1FBB192E-9E35-4106-B13E-05D20B6A5100}">
      <dgm:prSet/>
      <dgm:spPr/>
      <dgm:t>
        <a:bodyPr/>
        <a:lstStyle/>
        <a:p>
          <a:endParaRPr lang="el-GR" sz="1800"/>
        </a:p>
      </dgm:t>
    </dgm:pt>
    <dgm:pt modelId="{B9F451B3-776E-4B22-8E5D-D5F229A567E5}" type="sibTrans" cxnId="{1FBB192E-9E35-4106-B13E-05D20B6A5100}">
      <dgm:prSet/>
      <dgm:spPr/>
      <dgm:t>
        <a:bodyPr/>
        <a:lstStyle/>
        <a:p>
          <a:endParaRPr lang="el-GR" sz="1800"/>
        </a:p>
      </dgm:t>
    </dgm:pt>
    <dgm:pt modelId="{217D912E-7E1C-44D5-8E72-0A547B2DA565}">
      <dgm:prSet custT="1"/>
      <dgm:spPr/>
      <dgm:t>
        <a:bodyPr/>
        <a:lstStyle/>
        <a:p>
          <a:r>
            <a:rPr lang="en-GB" sz="2000" b="1" dirty="0"/>
            <a:t>Evaluation using more causal inference benchmarks</a:t>
          </a:r>
          <a:endParaRPr lang="el-GR" sz="2000" b="1" dirty="0"/>
        </a:p>
      </dgm:t>
    </dgm:pt>
    <dgm:pt modelId="{34C530A5-4A81-466D-9B8C-89FBB38BAA1C}" type="parTrans" cxnId="{D5B531CC-12B1-49CA-8E50-78B5DB05243B}">
      <dgm:prSet/>
      <dgm:spPr/>
      <dgm:t>
        <a:bodyPr/>
        <a:lstStyle/>
        <a:p>
          <a:endParaRPr lang="el-GR" sz="1800"/>
        </a:p>
      </dgm:t>
    </dgm:pt>
    <dgm:pt modelId="{5E41F244-8566-4025-9081-88FE6AB2208A}" type="sibTrans" cxnId="{D5B531CC-12B1-49CA-8E50-78B5DB05243B}">
      <dgm:prSet/>
      <dgm:spPr/>
      <dgm:t>
        <a:bodyPr/>
        <a:lstStyle/>
        <a:p>
          <a:endParaRPr lang="el-GR" sz="1800"/>
        </a:p>
      </dgm:t>
    </dgm:pt>
    <dgm:pt modelId="{64C9F6A0-4470-465E-A3FE-7DCD2EF3B72A}" type="pres">
      <dgm:prSet presAssocID="{F090377E-AB26-4F09-B24D-628F3FAF0CC3}" presName="linear" presStyleCnt="0">
        <dgm:presLayoutVars>
          <dgm:dir/>
          <dgm:animLvl val="lvl"/>
          <dgm:resizeHandles val="exact"/>
        </dgm:presLayoutVars>
      </dgm:prSet>
      <dgm:spPr/>
    </dgm:pt>
    <dgm:pt modelId="{42047621-5E33-4A4F-85C8-B1594A031401}" type="pres">
      <dgm:prSet presAssocID="{121C9CAB-2EB9-4099-888E-A869936F3D2B}" presName="parentLin" presStyleCnt="0"/>
      <dgm:spPr/>
    </dgm:pt>
    <dgm:pt modelId="{DDC6BBB3-B506-45E5-85E5-52D52E64DFB4}" type="pres">
      <dgm:prSet presAssocID="{121C9CAB-2EB9-4099-888E-A869936F3D2B}" presName="parentLeftMargin" presStyleLbl="node1" presStyleIdx="0" presStyleCnt="3"/>
      <dgm:spPr/>
    </dgm:pt>
    <dgm:pt modelId="{F10C9C72-7883-48D9-B512-9961D173FDEE}" type="pres">
      <dgm:prSet presAssocID="{121C9CAB-2EB9-4099-888E-A869936F3D2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A450677-735A-46ED-9649-ED0DC089D049}" type="pres">
      <dgm:prSet presAssocID="{121C9CAB-2EB9-4099-888E-A869936F3D2B}" presName="negativeSpace" presStyleCnt="0"/>
      <dgm:spPr/>
    </dgm:pt>
    <dgm:pt modelId="{5BE6EDEA-586C-4C38-AE8A-219343F29F97}" type="pres">
      <dgm:prSet presAssocID="{121C9CAB-2EB9-4099-888E-A869936F3D2B}" presName="childText" presStyleLbl="conFgAcc1" presStyleIdx="0" presStyleCnt="3">
        <dgm:presLayoutVars>
          <dgm:bulletEnabled val="1"/>
        </dgm:presLayoutVars>
      </dgm:prSet>
      <dgm:spPr/>
    </dgm:pt>
    <dgm:pt modelId="{65F93170-3E72-4BB2-B86D-1A5AF7CA195A}" type="pres">
      <dgm:prSet presAssocID="{BA73B204-8D29-4FA7-9D69-15B6B8BD5926}" presName="spaceBetweenRectangles" presStyleCnt="0"/>
      <dgm:spPr/>
    </dgm:pt>
    <dgm:pt modelId="{FA57FAEC-B7D5-422A-ADEA-0AB3D45B6A8C}" type="pres">
      <dgm:prSet presAssocID="{BFE969D5-49A2-48BC-85C2-B8324B6AE32A}" presName="parentLin" presStyleCnt="0"/>
      <dgm:spPr/>
    </dgm:pt>
    <dgm:pt modelId="{4E8FB02E-76A8-442C-AA2C-276BAC1E99C0}" type="pres">
      <dgm:prSet presAssocID="{BFE969D5-49A2-48BC-85C2-B8324B6AE32A}" presName="parentLeftMargin" presStyleLbl="node1" presStyleIdx="0" presStyleCnt="3"/>
      <dgm:spPr/>
    </dgm:pt>
    <dgm:pt modelId="{024903AA-30D4-4FA1-8E5E-F87BCD940A7D}" type="pres">
      <dgm:prSet presAssocID="{BFE969D5-49A2-48BC-85C2-B8324B6AE32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E7F8995-F219-42C4-89F7-6483B7EC92B6}" type="pres">
      <dgm:prSet presAssocID="{BFE969D5-49A2-48BC-85C2-B8324B6AE32A}" presName="negativeSpace" presStyleCnt="0"/>
      <dgm:spPr/>
    </dgm:pt>
    <dgm:pt modelId="{7025F0FA-9800-48DB-8C5C-475E9D299CFC}" type="pres">
      <dgm:prSet presAssocID="{BFE969D5-49A2-48BC-85C2-B8324B6AE32A}" presName="childText" presStyleLbl="conFgAcc1" presStyleIdx="1" presStyleCnt="3">
        <dgm:presLayoutVars>
          <dgm:bulletEnabled val="1"/>
        </dgm:presLayoutVars>
      </dgm:prSet>
      <dgm:spPr/>
    </dgm:pt>
    <dgm:pt modelId="{0F098166-A7F4-44C4-985C-3FCC364A7C98}" type="pres">
      <dgm:prSet presAssocID="{5A2DC90C-3B9A-423E-9984-24B6DF70F3F6}" presName="spaceBetweenRectangles" presStyleCnt="0"/>
      <dgm:spPr/>
    </dgm:pt>
    <dgm:pt modelId="{380ABE36-CFF5-4BBF-BD88-5FDDEFC8C319}" type="pres">
      <dgm:prSet presAssocID="{217D912E-7E1C-44D5-8E72-0A547B2DA565}" presName="parentLin" presStyleCnt="0"/>
      <dgm:spPr/>
    </dgm:pt>
    <dgm:pt modelId="{799298FE-C0AF-4BA9-AA17-9506EA39E67A}" type="pres">
      <dgm:prSet presAssocID="{217D912E-7E1C-44D5-8E72-0A547B2DA565}" presName="parentLeftMargin" presStyleLbl="node1" presStyleIdx="1" presStyleCnt="3"/>
      <dgm:spPr/>
    </dgm:pt>
    <dgm:pt modelId="{9BB46AD3-AA57-4188-B5B2-CA842DAEA59B}" type="pres">
      <dgm:prSet presAssocID="{217D912E-7E1C-44D5-8E72-0A547B2DA5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ED440CD-6A8C-4DF6-AB8A-984688CBCC74}" type="pres">
      <dgm:prSet presAssocID="{217D912E-7E1C-44D5-8E72-0A547B2DA565}" presName="negativeSpace" presStyleCnt="0"/>
      <dgm:spPr/>
    </dgm:pt>
    <dgm:pt modelId="{48494172-4FAE-467B-90FE-F1A2FC79F868}" type="pres">
      <dgm:prSet presAssocID="{217D912E-7E1C-44D5-8E72-0A547B2DA5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77F3726-6BA3-4443-9026-142F60289E04}" type="presOf" srcId="{217D912E-7E1C-44D5-8E72-0A547B2DA565}" destId="{799298FE-C0AF-4BA9-AA17-9506EA39E67A}" srcOrd="0" destOrd="0" presId="urn:microsoft.com/office/officeart/2005/8/layout/list1"/>
    <dgm:cxn modelId="{1FBB192E-9E35-4106-B13E-05D20B6A5100}" srcId="{BFE969D5-49A2-48BC-85C2-B8324B6AE32A}" destId="{8D3EA201-9528-41B1-BD9C-58A46A7E09D0}" srcOrd="1" destOrd="0" parTransId="{4E4493CB-C5D9-4FE7-8B22-D0D912151821}" sibTransId="{B9F451B3-776E-4B22-8E5D-D5F229A567E5}"/>
    <dgm:cxn modelId="{501E1E3C-E79D-4A7A-AECD-528FC2946C99}" srcId="{F090377E-AB26-4F09-B24D-628F3FAF0CC3}" destId="{121C9CAB-2EB9-4099-888E-A869936F3D2B}" srcOrd="0" destOrd="0" parTransId="{826B90F8-334B-453E-9766-1E79F6E64B03}" sibTransId="{BA73B204-8D29-4FA7-9D69-15B6B8BD5926}"/>
    <dgm:cxn modelId="{E7D1245D-90B9-46DF-A546-FF25864EC49B}" type="presOf" srcId="{8D3EA201-9528-41B1-BD9C-58A46A7E09D0}" destId="{7025F0FA-9800-48DB-8C5C-475E9D299CFC}" srcOrd="0" destOrd="1" presId="urn:microsoft.com/office/officeart/2005/8/layout/list1"/>
    <dgm:cxn modelId="{407B7F47-F2B4-4052-80C2-29AF56007364}" type="presOf" srcId="{121C9CAB-2EB9-4099-888E-A869936F3D2B}" destId="{DDC6BBB3-B506-45E5-85E5-52D52E64DFB4}" srcOrd="0" destOrd="0" presId="urn:microsoft.com/office/officeart/2005/8/layout/list1"/>
    <dgm:cxn modelId="{58EA2B6A-D120-46BA-86BC-2D8742A37042}" type="presOf" srcId="{BFE969D5-49A2-48BC-85C2-B8324B6AE32A}" destId="{4E8FB02E-76A8-442C-AA2C-276BAC1E99C0}" srcOrd="0" destOrd="0" presId="urn:microsoft.com/office/officeart/2005/8/layout/list1"/>
    <dgm:cxn modelId="{69D33A50-40CC-4BFD-B7B2-390F0B66300E}" type="presOf" srcId="{217D912E-7E1C-44D5-8E72-0A547B2DA565}" destId="{9BB46AD3-AA57-4188-B5B2-CA842DAEA59B}" srcOrd="1" destOrd="0" presId="urn:microsoft.com/office/officeart/2005/8/layout/list1"/>
    <dgm:cxn modelId="{8319A975-4D2B-4B54-AF40-E867ACAE3F75}" srcId="{BFE969D5-49A2-48BC-85C2-B8324B6AE32A}" destId="{A7FD154C-FAAD-481C-9F38-DA4EFBA7D5C1}" srcOrd="0" destOrd="0" parTransId="{DEF9F281-3919-4AA7-A0B5-F3DCFDCE5C57}" sibTransId="{FC972F6E-350C-4029-9C2C-11872E980305}"/>
    <dgm:cxn modelId="{2D0BBF7C-77D4-4935-A10F-4C4AB95F9195}" type="presOf" srcId="{BFE969D5-49A2-48BC-85C2-B8324B6AE32A}" destId="{024903AA-30D4-4FA1-8E5E-F87BCD940A7D}" srcOrd="1" destOrd="0" presId="urn:microsoft.com/office/officeart/2005/8/layout/list1"/>
    <dgm:cxn modelId="{9A6FF89F-F6D1-4F8C-BDBF-C95FB58BC744}" type="presOf" srcId="{A7FD154C-FAAD-481C-9F38-DA4EFBA7D5C1}" destId="{7025F0FA-9800-48DB-8C5C-475E9D299CFC}" srcOrd="0" destOrd="0" presId="urn:microsoft.com/office/officeart/2005/8/layout/list1"/>
    <dgm:cxn modelId="{CC5C25BB-93C8-4AD0-BAB6-BA03924163AB}" type="presOf" srcId="{F090377E-AB26-4F09-B24D-628F3FAF0CC3}" destId="{64C9F6A0-4470-465E-A3FE-7DCD2EF3B72A}" srcOrd="0" destOrd="0" presId="urn:microsoft.com/office/officeart/2005/8/layout/list1"/>
    <dgm:cxn modelId="{E3DBEBCB-4A31-4830-A067-D8A6458AF309}" type="presOf" srcId="{121C9CAB-2EB9-4099-888E-A869936F3D2B}" destId="{F10C9C72-7883-48D9-B512-9961D173FDEE}" srcOrd="1" destOrd="0" presId="urn:microsoft.com/office/officeart/2005/8/layout/list1"/>
    <dgm:cxn modelId="{D5B531CC-12B1-49CA-8E50-78B5DB05243B}" srcId="{F090377E-AB26-4F09-B24D-628F3FAF0CC3}" destId="{217D912E-7E1C-44D5-8E72-0A547B2DA565}" srcOrd="2" destOrd="0" parTransId="{34C530A5-4A81-466D-9B8C-89FBB38BAA1C}" sibTransId="{5E41F244-8566-4025-9081-88FE6AB2208A}"/>
    <dgm:cxn modelId="{666919FB-8E6C-4591-8E30-4AF5ACF7D900}" srcId="{F090377E-AB26-4F09-B24D-628F3FAF0CC3}" destId="{BFE969D5-49A2-48BC-85C2-B8324B6AE32A}" srcOrd="1" destOrd="0" parTransId="{1772DD9A-2C7C-4479-83A5-B6E24A586BAC}" sibTransId="{5A2DC90C-3B9A-423E-9984-24B6DF70F3F6}"/>
    <dgm:cxn modelId="{4D67C8CB-BF7B-45EC-A2B8-18300155C28C}" type="presParOf" srcId="{64C9F6A0-4470-465E-A3FE-7DCD2EF3B72A}" destId="{42047621-5E33-4A4F-85C8-B1594A031401}" srcOrd="0" destOrd="0" presId="urn:microsoft.com/office/officeart/2005/8/layout/list1"/>
    <dgm:cxn modelId="{25217C7C-36CC-4B02-A7A4-CF606B1D83E5}" type="presParOf" srcId="{42047621-5E33-4A4F-85C8-B1594A031401}" destId="{DDC6BBB3-B506-45E5-85E5-52D52E64DFB4}" srcOrd="0" destOrd="0" presId="urn:microsoft.com/office/officeart/2005/8/layout/list1"/>
    <dgm:cxn modelId="{CE45A44C-8CBC-492C-B47E-39B5FAEE773E}" type="presParOf" srcId="{42047621-5E33-4A4F-85C8-B1594A031401}" destId="{F10C9C72-7883-48D9-B512-9961D173FDEE}" srcOrd="1" destOrd="0" presId="urn:microsoft.com/office/officeart/2005/8/layout/list1"/>
    <dgm:cxn modelId="{B286C6BC-F62E-43F7-8385-4A75771DB0FE}" type="presParOf" srcId="{64C9F6A0-4470-465E-A3FE-7DCD2EF3B72A}" destId="{6A450677-735A-46ED-9649-ED0DC089D049}" srcOrd="1" destOrd="0" presId="urn:microsoft.com/office/officeart/2005/8/layout/list1"/>
    <dgm:cxn modelId="{79CAA1D7-B0C1-45FB-BCAF-506B96CA4300}" type="presParOf" srcId="{64C9F6A0-4470-465E-A3FE-7DCD2EF3B72A}" destId="{5BE6EDEA-586C-4C38-AE8A-219343F29F97}" srcOrd="2" destOrd="0" presId="urn:microsoft.com/office/officeart/2005/8/layout/list1"/>
    <dgm:cxn modelId="{FEF1DA19-9C5D-4212-BC9F-687C3E7ACF2F}" type="presParOf" srcId="{64C9F6A0-4470-465E-A3FE-7DCD2EF3B72A}" destId="{65F93170-3E72-4BB2-B86D-1A5AF7CA195A}" srcOrd="3" destOrd="0" presId="urn:microsoft.com/office/officeart/2005/8/layout/list1"/>
    <dgm:cxn modelId="{02DCC982-86FB-45E7-A30A-6D0FFF3269AF}" type="presParOf" srcId="{64C9F6A0-4470-465E-A3FE-7DCD2EF3B72A}" destId="{FA57FAEC-B7D5-422A-ADEA-0AB3D45B6A8C}" srcOrd="4" destOrd="0" presId="urn:microsoft.com/office/officeart/2005/8/layout/list1"/>
    <dgm:cxn modelId="{7E9FB8CB-2CB5-4C5E-9212-2DE8CEA74D11}" type="presParOf" srcId="{FA57FAEC-B7D5-422A-ADEA-0AB3D45B6A8C}" destId="{4E8FB02E-76A8-442C-AA2C-276BAC1E99C0}" srcOrd="0" destOrd="0" presId="urn:microsoft.com/office/officeart/2005/8/layout/list1"/>
    <dgm:cxn modelId="{33AC9E6F-682E-40F8-84D1-2FD2179757CC}" type="presParOf" srcId="{FA57FAEC-B7D5-422A-ADEA-0AB3D45B6A8C}" destId="{024903AA-30D4-4FA1-8E5E-F87BCD940A7D}" srcOrd="1" destOrd="0" presId="urn:microsoft.com/office/officeart/2005/8/layout/list1"/>
    <dgm:cxn modelId="{6E5E3712-6AF2-4A0B-8380-DE331BA11609}" type="presParOf" srcId="{64C9F6A0-4470-465E-A3FE-7DCD2EF3B72A}" destId="{9E7F8995-F219-42C4-89F7-6483B7EC92B6}" srcOrd="5" destOrd="0" presId="urn:microsoft.com/office/officeart/2005/8/layout/list1"/>
    <dgm:cxn modelId="{9D11239B-E0AE-44DF-AD40-02E0261EA5D3}" type="presParOf" srcId="{64C9F6A0-4470-465E-A3FE-7DCD2EF3B72A}" destId="{7025F0FA-9800-48DB-8C5C-475E9D299CFC}" srcOrd="6" destOrd="0" presId="urn:microsoft.com/office/officeart/2005/8/layout/list1"/>
    <dgm:cxn modelId="{FEC14400-7D09-4C16-A330-999FB8CBD437}" type="presParOf" srcId="{64C9F6A0-4470-465E-A3FE-7DCD2EF3B72A}" destId="{0F098166-A7F4-44C4-985C-3FCC364A7C98}" srcOrd="7" destOrd="0" presId="urn:microsoft.com/office/officeart/2005/8/layout/list1"/>
    <dgm:cxn modelId="{E61493D4-11C5-46CF-B7AC-CB7918CF6E07}" type="presParOf" srcId="{64C9F6A0-4470-465E-A3FE-7DCD2EF3B72A}" destId="{380ABE36-CFF5-4BBF-BD88-5FDDEFC8C319}" srcOrd="8" destOrd="0" presId="urn:microsoft.com/office/officeart/2005/8/layout/list1"/>
    <dgm:cxn modelId="{8985DE91-EEA8-45C8-965D-58F82B638982}" type="presParOf" srcId="{380ABE36-CFF5-4BBF-BD88-5FDDEFC8C319}" destId="{799298FE-C0AF-4BA9-AA17-9506EA39E67A}" srcOrd="0" destOrd="0" presId="urn:microsoft.com/office/officeart/2005/8/layout/list1"/>
    <dgm:cxn modelId="{6DCCE12E-8765-4478-9E68-0469ED17C79A}" type="presParOf" srcId="{380ABE36-CFF5-4BBF-BD88-5FDDEFC8C319}" destId="{9BB46AD3-AA57-4188-B5B2-CA842DAEA59B}" srcOrd="1" destOrd="0" presId="urn:microsoft.com/office/officeart/2005/8/layout/list1"/>
    <dgm:cxn modelId="{3FC572BC-3B5E-4A4A-957B-2731A6BD809C}" type="presParOf" srcId="{64C9F6A0-4470-465E-A3FE-7DCD2EF3B72A}" destId="{FED440CD-6A8C-4DF6-AB8A-984688CBCC74}" srcOrd="9" destOrd="0" presId="urn:microsoft.com/office/officeart/2005/8/layout/list1"/>
    <dgm:cxn modelId="{A7264186-C091-4C2A-BDFB-CDBAF9BA23A6}" type="presParOf" srcId="{64C9F6A0-4470-465E-A3FE-7DCD2EF3B72A}" destId="{48494172-4FAE-467B-90FE-F1A2FC79F86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3A7645-FD4D-48EA-A249-95E2BEAB47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8A4ABE9-A3C1-40CF-B828-C8BFA5A9A6EF}">
      <dgm:prSet custT="1"/>
      <dgm:spPr>
        <a:solidFill>
          <a:srgbClr val="D6E1EF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2000" b="1" i="0" baseline="0" dirty="0">
              <a:solidFill>
                <a:schemeClr val="tx1"/>
              </a:solidFill>
            </a:rPr>
            <a:t>Primary aim:</a:t>
          </a:r>
          <a:r>
            <a:rPr lang="en-US" sz="2000" b="0" i="0" baseline="0" dirty="0">
              <a:solidFill>
                <a:schemeClr val="tx1"/>
              </a:solidFill>
            </a:rPr>
            <a:t> Answering questions regarding the effect</a:t>
          </a:r>
          <a:r>
            <a:rPr lang="en-GB" sz="2000" dirty="0">
              <a:solidFill>
                <a:schemeClr val="tx1"/>
              </a:solidFill>
            </a:rPr>
            <a:t> </a:t>
          </a:r>
          <a:r>
            <a:rPr lang="en-US" sz="2000" b="0" i="0" baseline="0" dirty="0">
              <a:solidFill>
                <a:schemeClr val="tx1"/>
              </a:solidFill>
            </a:rPr>
            <a:t>of interventions</a:t>
          </a:r>
          <a:endParaRPr lang="el-GR" sz="2000" dirty="0">
            <a:solidFill>
              <a:schemeClr val="tx1"/>
            </a:solidFill>
          </a:endParaRPr>
        </a:p>
      </dgm:t>
    </dgm:pt>
    <dgm:pt modelId="{60A605FE-0FDF-47C2-AD12-34370C79B47E}" type="parTrans" cxnId="{A8604BF9-085C-4E85-9F83-E56DEF0F07CB}">
      <dgm:prSet/>
      <dgm:spPr/>
      <dgm:t>
        <a:bodyPr/>
        <a:lstStyle/>
        <a:p>
          <a:endParaRPr lang="el-GR" sz="1800"/>
        </a:p>
      </dgm:t>
    </dgm:pt>
    <dgm:pt modelId="{B1FD6BB7-7181-4002-A2AC-EEA7FBB054D8}" type="sibTrans" cxnId="{A8604BF9-085C-4E85-9F83-E56DEF0F07CB}">
      <dgm:prSet/>
      <dgm:spPr/>
      <dgm:t>
        <a:bodyPr/>
        <a:lstStyle/>
        <a:p>
          <a:endParaRPr lang="el-GR" sz="1800"/>
        </a:p>
      </dgm:t>
    </dgm:pt>
    <dgm:pt modelId="{3716C6F7-BC7D-4506-8D2C-A80F0420E771}" type="pres">
      <dgm:prSet presAssocID="{273A7645-FD4D-48EA-A249-95E2BEAB47D5}" presName="linear" presStyleCnt="0">
        <dgm:presLayoutVars>
          <dgm:animLvl val="lvl"/>
          <dgm:resizeHandles val="exact"/>
        </dgm:presLayoutVars>
      </dgm:prSet>
      <dgm:spPr/>
    </dgm:pt>
    <dgm:pt modelId="{09842DFB-60ED-4E88-94F2-BBF8D23F7F80}" type="pres">
      <dgm:prSet presAssocID="{38A4ABE9-A3C1-40CF-B828-C8BFA5A9A6EF}" presName="parentText" presStyleLbl="node1" presStyleIdx="0" presStyleCnt="1" custLinFactNeighborX="502" custLinFactNeighborY="-7971">
        <dgm:presLayoutVars>
          <dgm:chMax val="0"/>
          <dgm:bulletEnabled val="1"/>
        </dgm:presLayoutVars>
      </dgm:prSet>
      <dgm:spPr/>
    </dgm:pt>
  </dgm:ptLst>
  <dgm:cxnLst>
    <dgm:cxn modelId="{A8940A7F-838D-4334-BD7B-F3605F5DB9CB}" type="presOf" srcId="{273A7645-FD4D-48EA-A249-95E2BEAB47D5}" destId="{3716C6F7-BC7D-4506-8D2C-A80F0420E771}" srcOrd="0" destOrd="0" presId="urn:microsoft.com/office/officeart/2005/8/layout/vList2"/>
    <dgm:cxn modelId="{D48314F7-B125-452C-BD8C-9CFA79B12D7C}" type="presOf" srcId="{38A4ABE9-A3C1-40CF-B828-C8BFA5A9A6EF}" destId="{09842DFB-60ED-4E88-94F2-BBF8D23F7F80}" srcOrd="0" destOrd="0" presId="urn:microsoft.com/office/officeart/2005/8/layout/vList2"/>
    <dgm:cxn modelId="{A8604BF9-085C-4E85-9F83-E56DEF0F07CB}" srcId="{273A7645-FD4D-48EA-A249-95E2BEAB47D5}" destId="{38A4ABE9-A3C1-40CF-B828-C8BFA5A9A6EF}" srcOrd="0" destOrd="0" parTransId="{60A605FE-0FDF-47C2-AD12-34370C79B47E}" sibTransId="{B1FD6BB7-7181-4002-A2AC-EEA7FBB054D8}"/>
    <dgm:cxn modelId="{97E88A30-67CC-4081-A402-D95F08B52358}" type="presParOf" srcId="{3716C6F7-BC7D-4506-8D2C-A80F0420E771}" destId="{09842DFB-60ED-4E88-94F2-BBF8D23F7F8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54109C-EAC0-404C-9BF0-D4D03EEE9D41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l-GR"/>
        </a:p>
      </dgm:t>
    </dgm:pt>
    <dgm:pt modelId="{58552F47-90DE-4717-99C4-5B4AD3A575F8}">
      <dgm:prSet/>
      <dgm:spPr/>
      <dgm:t>
        <a:bodyPr/>
        <a:lstStyle/>
        <a:p>
          <a:r>
            <a:rPr lang="en-GB" b="1" dirty="0"/>
            <a:t>Problem</a:t>
          </a:r>
          <a:endParaRPr lang="el-GR" b="1" dirty="0"/>
        </a:p>
      </dgm:t>
    </dgm:pt>
    <dgm:pt modelId="{83DDD26B-DA89-4268-B3DD-73FD1CB48F54}" type="parTrans" cxnId="{DDB28E8D-ED5E-4D32-AA0E-5302C563E2CA}">
      <dgm:prSet/>
      <dgm:spPr/>
      <dgm:t>
        <a:bodyPr/>
        <a:lstStyle/>
        <a:p>
          <a:endParaRPr lang="el-GR"/>
        </a:p>
      </dgm:t>
    </dgm:pt>
    <dgm:pt modelId="{76812400-E2C8-4B9B-AFF4-A798083664A2}" type="sibTrans" cxnId="{DDB28E8D-ED5E-4D32-AA0E-5302C563E2CA}">
      <dgm:prSet/>
      <dgm:spPr/>
      <dgm:t>
        <a:bodyPr/>
        <a:lstStyle/>
        <a:p>
          <a:endParaRPr lang="el-GR"/>
        </a:p>
      </dgm:t>
    </dgm:pt>
    <dgm:pt modelId="{35FB3931-346E-47E6-9F7A-DBA0518C2625}">
      <dgm:prSet/>
      <dgm:spPr/>
      <dgm:t>
        <a:bodyPr/>
        <a:lstStyle/>
        <a:p>
          <a:r>
            <a:rPr lang="en-GB" b="1" dirty="0"/>
            <a:t>Average Treatment Effect (ATE)</a:t>
          </a:r>
          <a:endParaRPr lang="el-GR" b="1" dirty="0"/>
        </a:p>
      </dgm:t>
    </dgm:pt>
    <dgm:pt modelId="{DE7B446E-A009-4160-ABB9-C826521EC50B}" type="parTrans" cxnId="{11D728DD-6AEB-436E-B0A4-1FD7D18DF6C4}">
      <dgm:prSet/>
      <dgm:spPr/>
      <dgm:t>
        <a:bodyPr/>
        <a:lstStyle/>
        <a:p>
          <a:endParaRPr lang="el-GR"/>
        </a:p>
      </dgm:t>
    </dgm:pt>
    <dgm:pt modelId="{45318084-0B66-487D-8D6B-B1286D8615CC}" type="sibTrans" cxnId="{11D728DD-6AEB-436E-B0A4-1FD7D18DF6C4}">
      <dgm:prSet/>
      <dgm:spPr/>
      <dgm:t>
        <a:bodyPr/>
        <a:lstStyle/>
        <a:p>
          <a:endParaRPr lang="el-GR"/>
        </a:p>
      </dgm:t>
    </dgm:pt>
    <mc:AlternateContent xmlns:mc="http://schemas.openxmlformats.org/markup-compatibility/2006" xmlns:a14="http://schemas.microsoft.com/office/drawing/2010/main">
      <mc:Choice Requires="a14">
        <dgm:pt modelId="{0447B267-2149-44EA-9D36-BF49DA8139BF}">
          <dgm:prSet/>
          <dgm:spPr/>
          <dgm:t>
            <a:bodyPr/>
            <a:lstStyle/>
            <a:p>
              <a:pPr>
                <a:buFontTx/>
                <a:buNone/>
              </a:pPr>
              <a:r>
                <a:rPr lang="en-GB" b="0" dirty="0"/>
                <a:t>                               </a:t>
              </a:r>
              <a14:m>
                <m:oMath xmlns:m="http://schemas.openxmlformats.org/officeDocument/2006/math">
                  <m:r>
                    <a:rPr lang="el-GR" b="0" i="1" smtClean="0">
                      <a:latin typeface="Cambria Math" panose="02040503050406030204" pitchFamily="18" charset="0"/>
                    </a:rPr>
                    <m:t>𝜓</m:t>
                  </m:r>
                  <m:r>
                    <a:rPr lang="el-GR" b="0" i="1" smtClean="0">
                      <a:latin typeface="Cambria Math" panose="02040503050406030204" pitchFamily="18" charset="0"/>
                    </a:rPr>
                    <m:t>=</m:t>
                  </m:r>
                  <m:r>
                    <a:rPr lang="en-GB" b="0" i="1"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begChr m:val="["/>
                      <m:endChr m:val="]"/>
                      <m:ctrlPr>
                        <a:rPr lang="en-GB" b="0"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GB" b="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=1</m:t>
                      </m:r>
                    </m:e>
                  </m:d>
                  <m:r>
                    <a:rPr lang="en-US" b="0" i="1">
                      <a:latin typeface="Cambria Math" panose="02040503050406030204" pitchFamily="18" charset="0"/>
                    </a:rPr>
                    <m:t>−</m:t>
                  </m:r>
                  <m:r>
                    <a:rPr lang="en-GB" i="1"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begChr m:val="["/>
                      <m:endChr m:val="]"/>
                      <m:ctrlPr>
                        <a:rPr lang="en-GB"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GB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e>
                  </m:d>
                </m:oMath>
              </a14:m>
              <a:r>
                <a:rPr lang="en-GB" dirty="0"/>
                <a:t>,</a:t>
              </a:r>
              <a:br>
                <a:rPr lang="en-GB" dirty="0"/>
              </a:br>
              <a:endParaRPr lang="el-GR" dirty="0"/>
            </a:p>
          </dgm:t>
        </dgm:pt>
      </mc:Choice>
      <mc:Fallback xmlns="">
        <dgm:pt modelId="{0447B267-2149-44EA-9D36-BF49DA8139BF}">
          <dgm:prSet/>
          <dgm:spPr/>
          <dgm:t>
            <a:bodyPr/>
            <a:lstStyle/>
            <a:p>
              <a:pPr>
                <a:buFontTx/>
                <a:buNone/>
              </a:pPr>
              <a:r>
                <a:rPr lang="en-GB" b="0" dirty="0"/>
                <a:t>                               </a:t>
              </a:r>
              <a:r>
                <a:rPr lang="el-GR" b="0" i="0"/>
                <a:t>𝜓=</a:t>
              </a:r>
              <a:r>
                <a:rPr lang="en-GB" b="0" i="0"/>
                <a:t>𝐸[𝑌</a:t>
              </a:r>
              <a:r>
                <a:rPr lang="en-US" b="0" i="0"/>
                <a:t>|𝑋,𝑇=1]−</a:t>
              </a:r>
              <a:r>
                <a:rPr lang="en-GB" i="0"/>
                <a:t>𝐸[𝑌</a:t>
              </a:r>
              <a:r>
                <a:rPr lang="en-US" i="0"/>
                <a:t>|𝑋,𝑇=0]</a:t>
              </a:r>
              <a:r>
                <a:rPr lang="en-GB" dirty="0"/>
                <a:t>,</a:t>
              </a:r>
              <a:br>
                <a:rPr lang="en-GB" dirty="0"/>
              </a:br>
              <a:endParaRPr lang="el-GR" dirty="0"/>
            </a:p>
          </dgm:t>
        </dgm:pt>
      </mc:Fallback>
    </mc:AlternateContent>
    <dgm:pt modelId="{6BA6C37F-E912-428E-BE79-743A856A7097}" type="parTrans" cxnId="{D9733922-8740-4026-A7FA-8EAD8BB58907}">
      <dgm:prSet/>
      <dgm:spPr/>
      <dgm:t>
        <a:bodyPr/>
        <a:lstStyle/>
        <a:p>
          <a:endParaRPr lang="el-GR"/>
        </a:p>
      </dgm:t>
    </dgm:pt>
    <dgm:pt modelId="{324D4065-880C-4F48-85DB-BF5C0B6BBFBC}" type="sibTrans" cxnId="{D9733922-8740-4026-A7FA-8EAD8BB58907}">
      <dgm:prSet/>
      <dgm:spPr/>
      <dgm:t>
        <a:bodyPr/>
        <a:lstStyle/>
        <a:p>
          <a:endParaRPr lang="el-GR"/>
        </a:p>
      </dgm:t>
    </dgm:pt>
    <dgm:pt modelId="{9E1001CD-DA63-4404-A73C-23856BA6EAAD}">
      <dgm:prSet/>
      <dgm:spPr/>
      <dgm:t>
        <a:bodyPr/>
        <a:lstStyle/>
        <a:p>
          <a:pPr>
            <a:buFontTx/>
            <a:buNone/>
          </a:pPr>
          <a:r>
            <a:rPr lang="en-GB" dirty="0"/>
            <a:t>Estimation of treatment effects from observational data.</a:t>
          </a:r>
          <a:endParaRPr lang="el-GR" dirty="0"/>
        </a:p>
      </dgm:t>
    </dgm:pt>
    <dgm:pt modelId="{5D1A39F6-135C-491C-BA31-403C5CAA48F5}" type="parTrans" cxnId="{67BCB6AB-E287-4562-AD5B-6EB376C50566}">
      <dgm:prSet/>
      <dgm:spPr/>
      <dgm:t>
        <a:bodyPr/>
        <a:lstStyle/>
        <a:p>
          <a:endParaRPr lang="el-GR"/>
        </a:p>
      </dgm:t>
    </dgm:pt>
    <dgm:pt modelId="{EC227A5C-6694-4144-9C23-21079F32B324}" type="sibTrans" cxnId="{67BCB6AB-E287-4562-AD5B-6EB376C50566}">
      <dgm:prSet/>
      <dgm:spPr/>
      <dgm:t>
        <a:bodyPr/>
        <a:lstStyle/>
        <a:p>
          <a:endParaRPr lang="el-GR"/>
        </a:p>
      </dgm:t>
    </dgm:pt>
    <dgm:pt modelId="{6A8668DD-80D9-4E57-B356-A8D27E3579CD}">
      <dgm:prSet/>
      <dgm:spPr/>
      <dgm:t>
        <a:bodyPr/>
        <a:lstStyle/>
        <a:p>
          <a:pPr>
            <a:buFontTx/>
            <a:buNone/>
          </a:pPr>
          <a:endParaRPr lang="el-GR" dirty="0"/>
        </a:p>
      </dgm:t>
    </dgm:pt>
    <dgm:pt modelId="{55D5FB79-6FFE-4FA0-8BA4-96A23EE6D8FF}" type="parTrans" cxnId="{C342A487-181C-48E4-9BAD-3D8FD235E62D}">
      <dgm:prSet/>
      <dgm:spPr/>
      <dgm:t>
        <a:bodyPr/>
        <a:lstStyle/>
        <a:p>
          <a:endParaRPr lang="el-GR"/>
        </a:p>
      </dgm:t>
    </dgm:pt>
    <dgm:pt modelId="{E54620C7-51E6-4C9B-9BD0-7745EDE68772}" type="sibTrans" cxnId="{C342A487-181C-48E4-9BAD-3D8FD235E62D}">
      <dgm:prSet/>
      <dgm:spPr/>
      <dgm:t>
        <a:bodyPr/>
        <a:lstStyle/>
        <a:p>
          <a:endParaRPr lang="el-GR"/>
        </a:p>
      </dgm:t>
    </dgm:pt>
    <dgm:pt modelId="{254D54EF-BFDE-4EBA-AFB7-84A39D63A310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GB" dirty="0"/>
            <a:t>where:</a:t>
          </a:r>
          <a:endParaRPr lang="el-GR" dirty="0"/>
        </a:p>
      </dgm:t>
    </dgm:pt>
    <dgm:pt modelId="{79A7D627-C0A4-4DB5-AEA5-306C8570EA79}" type="parTrans" cxnId="{E0B604DB-C3EA-4BD3-8EEC-0996BA581771}">
      <dgm:prSet/>
      <dgm:spPr/>
      <dgm:t>
        <a:bodyPr/>
        <a:lstStyle/>
        <a:p>
          <a:endParaRPr lang="el-GR"/>
        </a:p>
      </dgm:t>
    </dgm:pt>
    <dgm:pt modelId="{11617F81-D805-46F9-AE1B-1D0D5E14B29B}" type="sibTrans" cxnId="{E0B604DB-C3EA-4BD3-8EEC-0996BA581771}">
      <dgm:prSet/>
      <dgm:spPr/>
      <dgm:t>
        <a:bodyPr/>
        <a:lstStyle/>
        <a:p>
          <a:endParaRPr lang="el-GR"/>
        </a:p>
      </dgm:t>
    </dgm:pt>
    <mc:AlternateContent xmlns:mc="http://schemas.openxmlformats.org/markup-compatibility/2006" xmlns:a14="http://schemas.microsoft.com/office/drawing/2010/main">
      <mc:Choice Requires="a14">
        <dgm:pt modelId="{990703C6-DF8F-43BB-91F5-A9ECF5C5ABE5}">
          <dgm:prSet/>
          <dgm:spPr/>
          <dgm:t>
            <a:bodyPr/>
            <a:lstStyle/>
            <a:p>
              <a:pPr>
                <a:buFont typeface="Arial" panose="020B0604020202020204" pitchFamily="34" charset="0"/>
                <a:buChar char="•"/>
              </a:pP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𝑋</m:t>
                  </m:r>
                  <m:r>
                    <a:rPr lang="en-US" b="0" i="0">
                      <a:latin typeface="Cambria Math" panose="02040503050406030204" pitchFamily="18" charset="0"/>
                    </a:rPr>
                    <m:t> </m:t>
                  </m:r>
                </m:oMath>
              </a14:m>
              <a:r>
                <a:rPr lang="en-GB" dirty="0"/>
                <a:t>is a </a:t>
              </a:r>
              <a14:m>
                <m:oMath xmlns:m="http://schemas.openxmlformats.org/officeDocument/2006/math">
                  <m:r>
                    <a:rPr lang="en-US" b="0" i="1">
                      <a:latin typeface="Cambria Math" panose="02040503050406030204" pitchFamily="18" charset="0"/>
                    </a:rPr>
                    <m:t>𝑑</m:t>
                  </m:r>
                  <m:r>
                    <a:rPr lang="en-US" b="0" i="1">
                      <a:latin typeface="Cambria Math" panose="02040503050406030204" pitchFamily="18" charset="0"/>
                    </a:rPr>
                    <m:t>−</m:t>
                  </m:r>
                </m:oMath>
              </a14:m>
              <a:r>
                <a:rPr lang="en-GB" dirty="0"/>
                <a:t>dimensional space of covariates</a:t>
              </a:r>
              <a:endParaRPr lang="el-GR" dirty="0"/>
            </a:p>
          </dgm:t>
        </dgm:pt>
      </mc:Choice>
      <mc:Fallback xmlns="">
        <dgm:pt modelId="{990703C6-DF8F-43BB-91F5-A9ECF5C5ABE5}">
          <dgm:prSet/>
          <dgm:spPr/>
          <dgm:t>
            <a:bodyPr/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US" b="0" i="0"/>
                <a:t>𝑋 </a:t>
              </a:r>
              <a:r>
                <a:rPr lang="en-GB" dirty="0"/>
                <a:t>is a </a:t>
              </a:r>
              <a:r>
                <a:rPr lang="en-US" b="0" i="0"/>
                <a:t>𝑑−</a:t>
              </a:r>
              <a:r>
                <a:rPr lang="en-GB" dirty="0"/>
                <a:t>dimensional space of covariates</a:t>
              </a:r>
              <a:endParaRPr lang="el-GR" dirty="0"/>
            </a:p>
          </dgm:t>
        </dgm:pt>
      </mc:Fallback>
    </mc:AlternateContent>
    <dgm:pt modelId="{E89563F8-AF8D-4593-AF4F-7688062923E2}" type="parTrans" cxnId="{BD83C2A1-CE90-46E0-85F4-B23DB5795CBE}">
      <dgm:prSet/>
      <dgm:spPr/>
      <dgm:t>
        <a:bodyPr/>
        <a:lstStyle/>
        <a:p>
          <a:endParaRPr lang="el-GR"/>
        </a:p>
      </dgm:t>
    </dgm:pt>
    <dgm:pt modelId="{46335D66-29DA-4DE5-9E1E-ABEFA06E37B0}" type="sibTrans" cxnId="{BD83C2A1-CE90-46E0-85F4-B23DB5795CBE}">
      <dgm:prSet/>
      <dgm:spPr/>
      <dgm:t>
        <a:bodyPr/>
        <a:lstStyle/>
        <a:p>
          <a:endParaRPr lang="el-GR"/>
        </a:p>
      </dgm:t>
    </dgm:pt>
    <mc:AlternateContent xmlns:mc="http://schemas.openxmlformats.org/markup-compatibility/2006" xmlns:a14="http://schemas.microsoft.com/office/drawing/2010/main">
      <mc:Choice Requires="a14">
        <dgm:pt modelId="{AE8EB32F-ADAC-4894-9F78-1CF61A47D018}">
          <dgm:prSet/>
          <dgm:spPr/>
          <dgm:t>
            <a:bodyPr/>
            <a:lstStyle/>
            <a:p>
              <a:pPr>
                <a:buFont typeface="Arial" panose="020B0604020202020204" pitchFamily="34" charset="0"/>
                <a:buChar char="•"/>
              </a:pP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𝑇</m:t>
                  </m:r>
                </m:oMath>
              </a14:m>
              <a:r>
                <a:rPr lang="en-GB" dirty="0"/>
                <a:t> is the binary treatment</a:t>
              </a:r>
              <a:endParaRPr lang="el-GR" dirty="0"/>
            </a:p>
          </dgm:t>
        </dgm:pt>
      </mc:Choice>
      <mc:Fallback xmlns="">
        <dgm:pt modelId="{AE8EB32F-ADAC-4894-9F78-1CF61A47D018}">
          <dgm:prSet/>
          <dgm:spPr/>
          <dgm:t>
            <a:bodyPr/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US" b="0" i="0"/>
                <a:t>𝑇</a:t>
              </a:r>
              <a:r>
                <a:rPr lang="en-GB" dirty="0"/>
                <a:t> is the binary treatment</a:t>
              </a:r>
              <a:endParaRPr lang="el-GR" dirty="0"/>
            </a:p>
          </dgm:t>
        </dgm:pt>
      </mc:Fallback>
    </mc:AlternateContent>
    <dgm:pt modelId="{AAD7D6A4-E5B6-47E8-9A85-F95BB28276EB}" type="parTrans" cxnId="{42528B4E-CAB0-4A6A-B6CA-C15B5A1F691F}">
      <dgm:prSet/>
      <dgm:spPr/>
      <dgm:t>
        <a:bodyPr/>
        <a:lstStyle/>
        <a:p>
          <a:endParaRPr lang="el-GR"/>
        </a:p>
      </dgm:t>
    </dgm:pt>
    <dgm:pt modelId="{23BD2938-B057-4EF3-BF9D-606BBF806A7D}" type="sibTrans" cxnId="{42528B4E-CAB0-4A6A-B6CA-C15B5A1F691F}">
      <dgm:prSet/>
      <dgm:spPr/>
      <dgm:t>
        <a:bodyPr/>
        <a:lstStyle/>
        <a:p>
          <a:endParaRPr lang="el-GR"/>
        </a:p>
      </dgm:t>
    </dgm:pt>
    <mc:AlternateContent xmlns:mc="http://schemas.openxmlformats.org/markup-compatibility/2006" xmlns:a14="http://schemas.microsoft.com/office/drawing/2010/main">
      <mc:Choice Requires="a14">
        <dgm:pt modelId="{41E08629-6D91-4F0C-9820-741538824E9F}">
          <dgm:prSet/>
          <dgm:spPr/>
          <dgm:t>
            <a:bodyPr/>
            <a:lstStyle/>
            <a:p>
              <a:pPr>
                <a:buFont typeface="Arial" panose="020B0604020202020204" pitchFamily="34" charset="0"/>
                <a:buChar char="•"/>
              </a:pP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𝑌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 </m:t>
                  </m:r>
                </m:oMath>
              </a14:m>
              <a:r>
                <a:rPr lang="en-GB" dirty="0"/>
                <a:t>is the outcome for a single sample</a:t>
              </a:r>
              <a:endParaRPr lang="el-GR" dirty="0"/>
            </a:p>
          </dgm:t>
        </dgm:pt>
      </mc:Choice>
      <mc:Fallback xmlns="">
        <dgm:pt modelId="{41E08629-6D91-4F0C-9820-741538824E9F}">
          <dgm:prSet/>
          <dgm:spPr/>
          <dgm:t>
            <a:bodyPr/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US" b="0" i="0"/>
                <a:t>𝑌 </a:t>
              </a:r>
              <a:r>
                <a:rPr lang="en-GB" dirty="0"/>
                <a:t>is the outcome for a single sample</a:t>
              </a:r>
              <a:endParaRPr lang="el-GR" dirty="0"/>
            </a:p>
          </dgm:t>
        </dgm:pt>
      </mc:Fallback>
    </mc:AlternateContent>
    <dgm:pt modelId="{5BE3C051-7D93-4BDE-B036-B85533AE96AD}" type="parTrans" cxnId="{41B4FFC4-CDBE-4ABA-BC54-34FB51E6BFEE}">
      <dgm:prSet/>
      <dgm:spPr/>
      <dgm:t>
        <a:bodyPr/>
        <a:lstStyle/>
        <a:p>
          <a:endParaRPr lang="el-GR"/>
        </a:p>
      </dgm:t>
    </dgm:pt>
    <dgm:pt modelId="{762A4EEC-575E-4605-A54A-E9B1DE3FBCC6}" type="sibTrans" cxnId="{41B4FFC4-CDBE-4ABA-BC54-34FB51E6BFEE}">
      <dgm:prSet/>
      <dgm:spPr/>
      <dgm:t>
        <a:bodyPr/>
        <a:lstStyle/>
        <a:p>
          <a:endParaRPr lang="el-GR"/>
        </a:p>
      </dgm:t>
    </dgm:pt>
    <dgm:pt modelId="{7EBA8150-D75D-414D-A63B-709829FE1301}" type="pres">
      <dgm:prSet presAssocID="{1B54109C-EAC0-404C-9BF0-D4D03EEE9D41}" presName="linear" presStyleCnt="0">
        <dgm:presLayoutVars>
          <dgm:dir/>
          <dgm:animLvl val="lvl"/>
          <dgm:resizeHandles val="exact"/>
        </dgm:presLayoutVars>
      </dgm:prSet>
      <dgm:spPr/>
    </dgm:pt>
    <dgm:pt modelId="{972260FA-5A10-4B9D-9ADC-F7293E2E02EE}" type="pres">
      <dgm:prSet presAssocID="{58552F47-90DE-4717-99C4-5B4AD3A575F8}" presName="parentLin" presStyleCnt="0"/>
      <dgm:spPr/>
    </dgm:pt>
    <dgm:pt modelId="{62D662A8-C091-4741-A2AD-20B56ADA02D0}" type="pres">
      <dgm:prSet presAssocID="{58552F47-90DE-4717-99C4-5B4AD3A575F8}" presName="parentLeftMargin" presStyleLbl="node1" presStyleIdx="0" presStyleCnt="2"/>
      <dgm:spPr/>
    </dgm:pt>
    <dgm:pt modelId="{CE6D824F-2D26-4FDE-AC81-CDFE2305E2F7}" type="pres">
      <dgm:prSet presAssocID="{58552F47-90DE-4717-99C4-5B4AD3A575F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2B08F6B-FFFF-4537-BB99-0E0E24180354}" type="pres">
      <dgm:prSet presAssocID="{58552F47-90DE-4717-99C4-5B4AD3A575F8}" presName="negativeSpace" presStyleCnt="0"/>
      <dgm:spPr/>
    </dgm:pt>
    <dgm:pt modelId="{F0F1BFEC-8431-4A05-BAE2-77AC785E7521}" type="pres">
      <dgm:prSet presAssocID="{58552F47-90DE-4717-99C4-5B4AD3A575F8}" presName="childText" presStyleLbl="conFgAcc1" presStyleIdx="0" presStyleCnt="2">
        <dgm:presLayoutVars>
          <dgm:bulletEnabled val="1"/>
        </dgm:presLayoutVars>
      </dgm:prSet>
      <dgm:spPr/>
    </dgm:pt>
    <dgm:pt modelId="{FD202087-41AF-4CAF-82F1-9417231796B8}" type="pres">
      <dgm:prSet presAssocID="{76812400-E2C8-4B9B-AFF4-A798083664A2}" presName="spaceBetweenRectangles" presStyleCnt="0"/>
      <dgm:spPr/>
    </dgm:pt>
    <dgm:pt modelId="{92062A1A-C54A-47A0-BEE5-6B3AC5AC6149}" type="pres">
      <dgm:prSet presAssocID="{35FB3931-346E-47E6-9F7A-DBA0518C2625}" presName="parentLin" presStyleCnt="0"/>
      <dgm:spPr/>
    </dgm:pt>
    <dgm:pt modelId="{84A42A79-F5EA-4319-94BB-766E678C87C1}" type="pres">
      <dgm:prSet presAssocID="{35FB3931-346E-47E6-9F7A-DBA0518C2625}" presName="parentLeftMargin" presStyleLbl="node1" presStyleIdx="0" presStyleCnt="2"/>
      <dgm:spPr/>
    </dgm:pt>
    <dgm:pt modelId="{C7A145DA-1585-4BAB-AD2A-8CBF03DD0AE1}" type="pres">
      <dgm:prSet presAssocID="{35FB3931-346E-47E6-9F7A-DBA0518C262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C5517F4-11D7-4394-B79C-F6042357023A}" type="pres">
      <dgm:prSet presAssocID="{35FB3931-346E-47E6-9F7A-DBA0518C2625}" presName="negativeSpace" presStyleCnt="0"/>
      <dgm:spPr/>
    </dgm:pt>
    <dgm:pt modelId="{03466A35-6B7A-4A18-B05E-CACB58FE9991}" type="pres">
      <dgm:prSet presAssocID="{35FB3931-346E-47E6-9F7A-DBA0518C262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1B09B02-5474-4C8A-BB6D-FD92B3D9E86A}" type="presOf" srcId="{35FB3931-346E-47E6-9F7A-DBA0518C2625}" destId="{C7A145DA-1585-4BAB-AD2A-8CBF03DD0AE1}" srcOrd="1" destOrd="0" presId="urn:microsoft.com/office/officeart/2005/8/layout/list1"/>
    <dgm:cxn modelId="{AF83DE0E-3415-4EA4-AFE1-68677C397322}" type="presOf" srcId="{AE8EB32F-ADAC-4894-9F78-1CF61A47D018}" destId="{03466A35-6B7A-4A18-B05E-CACB58FE9991}" srcOrd="0" destOrd="4" presId="urn:microsoft.com/office/officeart/2005/8/layout/list1"/>
    <dgm:cxn modelId="{D9733922-8740-4026-A7FA-8EAD8BB58907}" srcId="{35FB3931-346E-47E6-9F7A-DBA0518C2625}" destId="{0447B267-2149-44EA-9D36-BF49DA8139BF}" srcOrd="1" destOrd="0" parTransId="{6BA6C37F-E912-428E-BE79-743A856A7097}" sibTransId="{324D4065-880C-4F48-85DB-BF5C0B6BBFBC}"/>
    <dgm:cxn modelId="{8E78003F-0BBF-4A1F-AD12-0F7E840C7F37}" type="presOf" srcId="{35FB3931-346E-47E6-9F7A-DBA0518C2625}" destId="{84A42A79-F5EA-4319-94BB-766E678C87C1}" srcOrd="0" destOrd="0" presId="urn:microsoft.com/office/officeart/2005/8/layout/list1"/>
    <dgm:cxn modelId="{92F0145F-4838-4895-A1A8-86913CA7A52C}" type="presOf" srcId="{41E08629-6D91-4F0C-9820-741538824E9F}" destId="{03466A35-6B7A-4A18-B05E-CACB58FE9991}" srcOrd="0" destOrd="5" presId="urn:microsoft.com/office/officeart/2005/8/layout/list1"/>
    <dgm:cxn modelId="{42528B4E-CAB0-4A6A-B6CA-C15B5A1F691F}" srcId="{35FB3931-346E-47E6-9F7A-DBA0518C2625}" destId="{AE8EB32F-ADAC-4894-9F78-1CF61A47D018}" srcOrd="4" destOrd="0" parTransId="{AAD7D6A4-E5B6-47E8-9A85-F95BB28276EB}" sibTransId="{23BD2938-B057-4EF3-BF9D-606BBF806A7D}"/>
    <dgm:cxn modelId="{A4F89D57-C769-4023-BDA3-48ECAB8495B5}" type="presOf" srcId="{990703C6-DF8F-43BB-91F5-A9ECF5C5ABE5}" destId="{03466A35-6B7A-4A18-B05E-CACB58FE9991}" srcOrd="0" destOrd="3" presId="urn:microsoft.com/office/officeart/2005/8/layout/list1"/>
    <dgm:cxn modelId="{3EF05678-72EE-4BCD-B113-2E58BAAAB953}" type="presOf" srcId="{0447B267-2149-44EA-9D36-BF49DA8139BF}" destId="{03466A35-6B7A-4A18-B05E-CACB58FE9991}" srcOrd="0" destOrd="1" presId="urn:microsoft.com/office/officeart/2005/8/layout/list1"/>
    <dgm:cxn modelId="{7FB58A81-EB80-488E-8D87-FAECB612386C}" type="presOf" srcId="{254D54EF-BFDE-4EBA-AFB7-84A39D63A310}" destId="{03466A35-6B7A-4A18-B05E-CACB58FE9991}" srcOrd="0" destOrd="2" presId="urn:microsoft.com/office/officeart/2005/8/layout/list1"/>
    <dgm:cxn modelId="{C342A487-181C-48E4-9BAD-3D8FD235E62D}" srcId="{35FB3931-346E-47E6-9F7A-DBA0518C2625}" destId="{6A8668DD-80D9-4E57-B356-A8D27E3579CD}" srcOrd="0" destOrd="0" parTransId="{55D5FB79-6FFE-4FA0-8BA4-96A23EE6D8FF}" sibTransId="{E54620C7-51E6-4C9B-9BD0-7745EDE68772}"/>
    <dgm:cxn modelId="{DDB28E8D-ED5E-4D32-AA0E-5302C563E2CA}" srcId="{1B54109C-EAC0-404C-9BF0-D4D03EEE9D41}" destId="{58552F47-90DE-4717-99C4-5B4AD3A575F8}" srcOrd="0" destOrd="0" parTransId="{83DDD26B-DA89-4268-B3DD-73FD1CB48F54}" sibTransId="{76812400-E2C8-4B9B-AFF4-A798083664A2}"/>
    <dgm:cxn modelId="{A188BE97-BC22-43EB-9BC7-64BD20248059}" type="presOf" srcId="{1B54109C-EAC0-404C-9BF0-D4D03EEE9D41}" destId="{7EBA8150-D75D-414D-A63B-709829FE1301}" srcOrd="0" destOrd="0" presId="urn:microsoft.com/office/officeart/2005/8/layout/list1"/>
    <dgm:cxn modelId="{BD83C2A1-CE90-46E0-85F4-B23DB5795CBE}" srcId="{35FB3931-346E-47E6-9F7A-DBA0518C2625}" destId="{990703C6-DF8F-43BB-91F5-A9ECF5C5ABE5}" srcOrd="3" destOrd="0" parTransId="{E89563F8-AF8D-4593-AF4F-7688062923E2}" sibTransId="{46335D66-29DA-4DE5-9E1E-ABEFA06E37B0}"/>
    <dgm:cxn modelId="{67BCB6AB-E287-4562-AD5B-6EB376C50566}" srcId="{58552F47-90DE-4717-99C4-5B4AD3A575F8}" destId="{9E1001CD-DA63-4404-A73C-23856BA6EAAD}" srcOrd="0" destOrd="0" parTransId="{5D1A39F6-135C-491C-BA31-403C5CAA48F5}" sibTransId="{EC227A5C-6694-4144-9C23-21079F32B324}"/>
    <dgm:cxn modelId="{F73171B4-DE14-4ABF-8C15-89F1EC5712B1}" type="presOf" srcId="{58552F47-90DE-4717-99C4-5B4AD3A575F8}" destId="{CE6D824F-2D26-4FDE-AC81-CDFE2305E2F7}" srcOrd="1" destOrd="0" presId="urn:microsoft.com/office/officeart/2005/8/layout/list1"/>
    <dgm:cxn modelId="{41B4FFC4-CDBE-4ABA-BC54-34FB51E6BFEE}" srcId="{35FB3931-346E-47E6-9F7A-DBA0518C2625}" destId="{41E08629-6D91-4F0C-9820-741538824E9F}" srcOrd="5" destOrd="0" parTransId="{5BE3C051-7D93-4BDE-B036-B85533AE96AD}" sibTransId="{762A4EEC-575E-4605-A54A-E9B1DE3FBCC6}"/>
    <dgm:cxn modelId="{01E90FD0-C1EE-4AB3-B132-4CDEA3A1236D}" type="presOf" srcId="{9E1001CD-DA63-4404-A73C-23856BA6EAAD}" destId="{F0F1BFEC-8431-4A05-BAE2-77AC785E7521}" srcOrd="0" destOrd="0" presId="urn:microsoft.com/office/officeart/2005/8/layout/list1"/>
    <dgm:cxn modelId="{E0B604DB-C3EA-4BD3-8EEC-0996BA581771}" srcId="{35FB3931-346E-47E6-9F7A-DBA0518C2625}" destId="{254D54EF-BFDE-4EBA-AFB7-84A39D63A310}" srcOrd="2" destOrd="0" parTransId="{79A7D627-C0A4-4DB5-AEA5-306C8570EA79}" sibTransId="{11617F81-D805-46F9-AE1B-1D0D5E14B29B}"/>
    <dgm:cxn modelId="{11D728DD-6AEB-436E-B0A4-1FD7D18DF6C4}" srcId="{1B54109C-EAC0-404C-9BF0-D4D03EEE9D41}" destId="{35FB3931-346E-47E6-9F7A-DBA0518C2625}" srcOrd="1" destOrd="0" parTransId="{DE7B446E-A009-4160-ABB9-C826521EC50B}" sibTransId="{45318084-0B66-487D-8D6B-B1286D8615CC}"/>
    <dgm:cxn modelId="{EE5611DF-1451-4B39-AFD0-8824775B0D2D}" type="presOf" srcId="{58552F47-90DE-4717-99C4-5B4AD3A575F8}" destId="{62D662A8-C091-4741-A2AD-20B56ADA02D0}" srcOrd="0" destOrd="0" presId="urn:microsoft.com/office/officeart/2005/8/layout/list1"/>
    <dgm:cxn modelId="{D0A770EF-895B-4C4B-9E97-7B8020D6A6E7}" type="presOf" srcId="{6A8668DD-80D9-4E57-B356-A8D27E3579CD}" destId="{03466A35-6B7A-4A18-B05E-CACB58FE9991}" srcOrd="0" destOrd="0" presId="urn:microsoft.com/office/officeart/2005/8/layout/list1"/>
    <dgm:cxn modelId="{59AB89AE-5A8B-4DD7-BDE6-9ECF6F58D313}" type="presParOf" srcId="{7EBA8150-D75D-414D-A63B-709829FE1301}" destId="{972260FA-5A10-4B9D-9ADC-F7293E2E02EE}" srcOrd="0" destOrd="0" presId="urn:microsoft.com/office/officeart/2005/8/layout/list1"/>
    <dgm:cxn modelId="{97263BAF-AEB2-4924-9F58-10564F1C5220}" type="presParOf" srcId="{972260FA-5A10-4B9D-9ADC-F7293E2E02EE}" destId="{62D662A8-C091-4741-A2AD-20B56ADA02D0}" srcOrd="0" destOrd="0" presId="urn:microsoft.com/office/officeart/2005/8/layout/list1"/>
    <dgm:cxn modelId="{E6E49AE6-3E04-42FF-B1C0-B85396ECFEFF}" type="presParOf" srcId="{972260FA-5A10-4B9D-9ADC-F7293E2E02EE}" destId="{CE6D824F-2D26-4FDE-AC81-CDFE2305E2F7}" srcOrd="1" destOrd="0" presId="urn:microsoft.com/office/officeart/2005/8/layout/list1"/>
    <dgm:cxn modelId="{DA18A123-7E0A-4D7F-B0CA-09050D20B04C}" type="presParOf" srcId="{7EBA8150-D75D-414D-A63B-709829FE1301}" destId="{F2B08F6B-FFFF-4537-BB99-0E0E24180354}" srcOrd="1" destOrd="0" presId="urn:microsoft.com/office/officeart/2005/8/layout/list1"/>
    <dgm:cxn modelId="{5CA8E1A2-372F-4A98-80E4-A6662EC70904}" type="presParOf" srcId="{7EBA8150-D75D-414D-A63B-709829FE1301}" destId="{F0F1BFEC-8431-4A05-BAE2-77AC785E7521}" srcOrd="2" destOrd="0" presId="urn:microsoft.com/office/officeart/2005/8/layout/list1"/>
    <dgm:cxn modelId="{15A90462-CE3B-4863-8FF7-F0B579176376}" type="presParOf" srcId="{7EBA8150-D75D-414D-A63B-709829FE1301}" destId="{FD202087-41AF-4CAF-82F1-9417231796B8}" srcOrd="3" destOrd="0" presId="urn:microsoft.com/office/officeart/2005/8/layout/list1"/>
    <dgm:cxn modelId="{4068052F-6B38-4C72-BFD2-93B33D92CCFA}" type="presParOf" srcId="{7EBA8150-D75D-414D-A63B-709829FE1301}" destId="{92062A1A-C54A-47A0-BEE5-6B3AC5AC6149}" srcOrd="4" destOrd="0" presId="urn:microsoft.com/office/officeart/2005/8/layout/list1"/>
    <dgm:cxn modelId="{FA6B607A-8D6C-428A-87C3-B4220F53E45A}" type="presParOf" srcId="{92062A1A-C54A-47A0-BEE5-6B3AC5AC6149}" destId="{84A42A79-F5EA-4319-94BB-766E678C87C1}" srcOrd="0" destOrd="0" presId="urn:microsoft.com/office/officeart/2005/8/layout/list1"/>
    <dgm:cxn modelId="{34E2B5F0-FF00-4DCE-B35C-A14997EB5445}" type="presParOf" srcId="{92062A1A-C54A-47A0-BEE5-6B3AC5AC6149}" destId="{C7A145DA-1585-4BAB-AD2A-8CBF03DD0AE1}" srcOrd="1" destOrd="0" presId="urn:microsoft.com/office/officeart/2005/8/layout/list1"/>
    <dgm:cxn modelId="{5DF5C7B2-B022-4AFC-A105-CAD44A15476C}" type="presParOf" srcId="{7EBA8150-D75D-414D-A63B-709829FE1301}" destId="{FC5517F4-11D7-4394-B79C-F6042357023A}" srcOrd="5" destOrd="0" presId="urn:microsoft.com/office/officeart/2005/8/layout/list1"/>
    <dgm:cxn modelId="{C113F430-3B69-4BF4-8733-481D651C4C7C}" type="presParOf" srcId="{7EBA8150-D75D-414D-A63B-709829FE1301}" destId="{03466A35-6B7A-4A18-B05E-CACB58FE999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54109C-EAC0-404C-9BF0-D4D03EEE9D41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l-GR"/>
        </a:p>
      </dgm:t>
    </dgm:pt>
    <dgm:pt modelId="{58552F47-90DE-4717-99C4-5B4AD3A575F8}">
      <dgm:prSet/>
      <dgm:spPr/>
      <dgm:t>
        <a:bodyPr/>
        <a:lstStyle/>
        <a:p>
          <a:r>
            <a:rPr lang="en-GB" b="1" dirty="0"/>
            <a:t>Problem</a:t>
          </a:r>
          <a:endParaRPr lang="el-GR" b="1" dirty="0"/>
        </a:p>
      </dgm:t>
    </dgm:pt>
    <dgm:pt modelId="{83DDD26B-DA89-4268-B3DD-73FD1CB48F54}" type="parTrans" cxnId="{DDB28E8D-ED5E-4D32-AA0E-5302C563E2CA}">
      <dgm:prSet/>
      <dgm:spPr/>
      <dgm:t>
        <a:bodyPr/>
        <a:lstStyle/>
        <a:p>
          <a:endParaRPr lang="el-GR"/>
        </a:p>
      </dgm:t>
    </dgm:pt>
    <dgm:pt modelId="{76812400-E2C8-4B9B-AFF4-A798083664A2}" type="sibTrans" cxnId="{DDB28E8D-ED5E-4D32-AA0E-5302C563E2CA}">
      <dgm:prSet/>
      <dgm:spPr/>
      <dgm:t>
        <a:bodyPr/>
        <a:lstStyle/>
        <a:p>
          <a:endParaRPr lang="el-GR"/>
        </a:p>
      </dgm:t>
    </dgm:pt>
    <dgm:pt modelId="{35FB3931-346E-47E6-9F7A-DBA0518C2625}">
      <dgm:prSet/>
      <dgm:spPr/>
      <dgm:t>
        <a:bodyPr/>
        <a:lstStyle/>
        <a:p>
          <a:r>
            <a:rPr lang="en-GB" b="1" dirty="0"/>
            <a:t>Average Treatment Effect (ATE)</a:t>
          </a:r>
          <a:endParaRPr lang="el-GR" b="1" dirty="0"/>
        </a:p>
      </dgm:t>
    </dgm:pt>
    <dgm:pt modelId="{DE7B446E-A009-4160-ABB9-C826521EC50B}" type="parTrans" cxnId="{11D728DD-6AEB-436E-B0A4-1FD7D18DF6C4}">
      <dgm:prSet/>
      <dgm:spPr/>
      <dgm:t>
        <a:bodyPr/>
        <a:lstStyle/>
        <a:p>
          <a:endParaRPr lang="el-GR"/>
        </a:p>
      </dgm:t>
    </dgm:pt>
    <dgm:pt modelId="{45318084-0B66-487D-8D6B-B1286D8615CC}" type="sibTrans" cxnId="{11D728DD-6AEB-436E-B0A4-1FD7D18DF6C4}">
      <dgm:prSet/>
      <dgm:spPr/>
      <dgm:t>
        <a:bodyPr/>
        <a:lstStyle/>
        <a:p>
          <a:endParaRPr lang="el-GR"/>
        </a:p>
      </dgm:t>
    </dgm:pt>
    <dgm:pt modelId="{0447B267-2149-44EA-9D36-BF49DA8139BF}">
      <dgm:prSet/>
      <dgm:spPr/>
      <dgm:t>
        <a:bodyPr/>
        <a:lstStyle/>
        <a:p>
          <a:r>
            <a:rPr lang="el-GR">
              <a:noFill/>
            </a:rPr>
            <a:t> </a:t>
          </a:r>
        </a:p>
      </dgm:t>
    </dgm:pt>
    <dgm:pt modelId="{6BA6C37F-E912-428E-BE79-743A856A7097}" type="parTrans" cxnId="{D9733922-8740-4026-A7FA-8EAD8BB58907}">
      <dgm:prSet/>
      <dgm:spPr/>
      <dgm:t>
        <a:bodyPr/>
        <a:lstStyle/>
        <a:p>
          <a:endParaRPr lang="el-GR"/>
        </a:p>
      </dgm:t>
    </dgm:pt>
    <dgm:pt modelId="{324D4065-880C-4F48-85DB-BF5C0B6BBFBC}" type="sibTrans" cxnId="{D9733922-8740-4026-A7FA-8EAD8BB58907}">
      <dgm:prSet/>
      <dgm:spPr/>
      <dgm:t>
        <a:bodyPr/>
        <a:lstStyle/>
        <a:p>
          <a:endParaRPr lang="el-GR"/>
        </a:p>
      </dgm:t>
    </dgm:pt>
    <dgm:pt modelId="{9E1001CD-DA63-4404-A73C-23856BA6EAAD}">
      <dgm:prSet/>
      <dgm:spPr/>
      <dgm:t>
        <a:bodyPr/>
        <a:lstStyle/>
        <a:p>
          <a:pPr>
            <a:buFontTx/>
            <a:buNone/>
          </a:pPr>
          <a:r>
            <a:rPr lang="en-GB" dirty="0"/>
            <a:t>Estimation of treatment effects from observational data.</a:t>
          </a:r>
          <a:endParaRPr lang="el-GR" dirty="0"/>
        </a:p>
      </dgm:t>
    </dgm:pt>
    <dgm:pt modelId="{5D1A39F6-135C-491C-BA31-403C5CAA48F5}" type="parTrans" cxnId="{67BCB6AB-E287-4562-AD5B-6EB376C50566}">
      <dgm:prSet/>
      <dgm:spPr/>
      <dgm:t>
        <a:bodyPr/>
        <a:lstStyle/>
        <a:p>
          <a:endParaRPr lang="el-GR"/>
        </a:p>
      </dgm:t>
    </dgm:pt>
    <dgm:pt modelId="{EC227A5C-6694-4144-9C23-21079F32B324}" type="sibTrans" cxnId="{67BCB6AB-E287-4562-AD5B-6EB376C50566}">
      <dgm:prSet/>
      <dgm:spPr/>
      <dgm:t>
        <a:bodyPr/>
        <a:lstStyle/>
        <a:p>
          <a:endParaRPr lang="el-GR"/>
        </a:p>
      </dgm:t>
    </dgm:pt>
    <dgm:pt modelId="{6A8668DD-80D9-4E57-B356-A8D27E3579CD}">
      <dgm:prSet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l-GR">
              <a:noFill/>
            </a:rPr>
            <a:t> </a:t>
          </a:r>
        </a:p>
      </dgm:t>
    </dgm:pt>
    <dgm:pt modelId="{55D5FB79-6FFE-4FA0-8BA4-96A23EE6D8FF}" type="parTrans" cxnId="{C342A487-181C-48E4-9BAD-3D8FD235E62D}">
      <dgm:prSet/>
      <dgm:spPr/>
      <dgm:t>
        <a:bodyPr/>
        <a:lstStyle/>
        <a:p>
          <a:endParaRPr lang="el-GR"/>
        </a:p>
      </dgm:t>
    </dgm:pt>
    <dgm:pt modelId="{E54620C7-51E6-4C9B-9BD0-7745EDE68772}" type="sibTrans" cxnId="{C342A487-181C-48E4-9BAD-3D8FD235E62D}">
      <dgm:prSet/>
      <dgm:spPr/>
      <dgm:t>
        <a:bodyPr/>
        <a:lstStyle/>
        <a:p>
          <a:endParaRPr lang="el-GR"/>
        </a:p>
      </dgm:t>
    </dgm:pt>
    <dgm:pt modelId="{254D54EF-BFDE-4EBA-AFB7-84A39D63A310}">
      <dgm:prSet/>
      <dgm:spPr/>
      <dgm:t>
        <a:bodyPr/>
        <a:lstStyle/>
        <a:p>
          <a:r>
            <a:rPr lang="el-GR">
              <a:noFill/>
            </a:rPr>
            <a:t> </a:t>
          </a:r>
        </a:p>
      </dgm:t>
    </dgm:pt>
    <dgm:pt modelId="{79A7D627-C0A4-4DB5-AEA5-306C8570EA79}" type="parTrans" cxnId="{E0B604DB-C3EA-4BD3-8EEC-0996BA581771}">
      <dgm:prSet/>
      <dgm:spPr/>
      <dgm:t>
        <a:bodyPr/>
        <a:lstStyle/>
        <a:p>
          <a:endParaRPr lang="el-GR"/>
        </a:p>
      </dgm:t>
    </dgm:pt>
    <dgm:pt modelId="{11617F81-D805-46F9-AE1B-1D0D5E14B29B}" type="sibTrans" cxnId="{E0B604DB-C3EA-4BD3-8EEC-0996BA581771}">
      <dgm:prSet/>
      <dgm:spPr/>
      <dgm:t>
        <a:bodyPr/>
        <a:lstStyle/>
        <a:p>
          <a:endParaRPr lang="el-GR"/>
        </a:p>
      </dgm:t>
    </dgm:pt>
    <dgm:pt modelId="{990703C6-DF8F-43BB-91F5-A9ECF5C5ABE5}">
      <dgm:prSet/>
      <dgm:spPr/>
      <dgm:t>
        <a:bodyPr/>
        <a:lstStyle/>
        <a:p>
          <a:r>
            <a:rPr lang="el-GR">
              <a:noFill/>
            </a:rPr>
            <a:t> </a:t>
          </a:r>
        </a:p>
      </dgm:t>
    </dgm:pt>
    <dgm:pt modelId="{E89563F8-AF8D-4593-AF4F-7688062923E2}" type="parTrans" cxnId="{BD83C2A1-CE90-46E0-85F4-B23DB5795CBE}">
      <dgm:prSet/>
      <dgm:spPr/>
      <dgm:t>
        <a:bodyPr/>
        <a:lstStyle/>
        <a:p>
          <a:endParaRPr lang="el-GR"/>
        </a:p>
      </dgm:t>
    </dgm:pt>
    <dgm:pt modelId="{46335D66-29DA-4DE5-9E1E-ABEFA06E37B0}" type="sibTrans" cxnId="{BD83C2A1-CE90-46E0-85F4-B23DB5795CBE}">
      <dgm:prSet/>
      <dgm:spPr/>
      <dgm:t>
        <a:bodyPr/>
        <a:lstStyle/>
        <a:p>
          <a:endParaRPr lang="el-GR"/>
        </a:p>
      </dgm:t>
    </dgm:pt>
    <dgm:pt modelId="{AE8EB32F-ADAC-4894-9F78-1CF61A47D018}">
      <dgm:prSet/>
      <dgm:spPr/>
      <dgm:t>
        <a:bodyPr/>
        <a:lstStyle/>
        <a:p>
          <a:r>
            <a:rPr lang="el-GR">
              <a:noFill/>
            </a:rPr>
            <a:t> </a:t>
          </a:r>
        </a:p>
      </dgm:t>
    </dgm:pt>
    <dgm:pt modelId="{AAD7D6A4-E5B6-47E8-9A85-F95BB28276EB}" type="parTrans" cxnId="{42528B4E-CAB0-4A6A-B6CA-C15B5A1F691F}">
      <dgm:prSet/>
      <dgm:spPr/>
      <dgm:t>
        <a:bodyPr/>
        <a:lstStyle/>
        <a:p>
          <a:endParaRPr lang="el-GR"/>
        </a:p>
      </dgm:t>
    </dgm:pt>
    <dgm:pt modelId="{23BD2938-B057-4EF3-BF9D-606BBF806A7D}" type="sibTrans" cxnId="{42528B4E-CAB0-4A6A-B6CA-C15B5A1F691F}">
      <dgm:prSet/>
      <dgm:spPr/>
      <dgm:t>
        <a:bodyPr/>
        <a:lstStyle/>
        <a:p>
          <a:endParaRPr lang="el-GR"/>
        </a:p>
      </dgm:t>
    </dgm:pt>
    <dgm:pt modelId="{41E08629-6D91-4F0C-9820-741538824E9F}">
      <dgm:prSet/>
      <dgm:spPr/>
      <dgm:t>
        <a:bodyPr/>
        <a:lstStyle/>
        <a:p>
          <a:r>
            <a:rPr lang="el-GR">
              <a:noFill/>
            </a:rPr>
            <a:t> </a:t>
          </a:r>
        </a:p>
      </dgm:t>
    </dgm:pt>
    <dgm:pt modelId="{5BE3C051-7D93-4BDE-B036-B85533AE96AD}" type="parTrans" cxnId="{41B4FFC4-CDBE-4ABA-BC54-34FB51E6BFEE}">
      <dgm:prSet/>
      <dgm:spPr/>
      <dgm:t>
        <a:bodyPr/>
        <a:lstStyle/>
        <a:p>
          <a:endParaRPr lang="el-GR"/>
        </a:p>
      </dgm:t>
    </dgm:pt>
    <dgm:pt modelId="{762A4EEC-575E-4605-A54A-E9B1DE3FBCC6}" type="sibTrans" cxnId="{41B4FFC4-CDBE-4ABA-BC54-34FB51E6BFEE}">
      <dgm:prSet/>
      <dgm:spPr/>
      <dgm:t>
        <a:bodyPr/>
        <a:lstStyle/>
        <a:p>
          <a:endParaRPr lang="el-GR"/>
        </a:p>
      </dgm:t>
    </dgm:pt>
    <dgm:pt modelId="{7EBA8150-D75D-414D-A63B-709829FE1301}" type="pres">
      <dgm:prSet presAssocID="{1B54109C-EAC0-404C-9BF0-D4D03EEE9D41}" presName="linear" presStyleCnt="0">
        <dgm:presLayoutVars>
          <dgm:dir/>
          <dgm:animLvl val="lvl"/>
          <dgm:resizeHandles val="exact"/>
        </dgm:presLayoutVars>
      </dgm:prSet>
      <dgm:spPr/>
    </dgm:pt>
    <dgm:pt modelId="{972260FA-5A10-4B9D-9ADC-F7293E2E02EE}" type="pres">
      <dgm:prSet presAssocID="{58552F47-90DE-4717-99C4-5B4AD3A575F8}" presName="parentLin" presStyleCnt="0"/>
      <dgm:spPr/>
    </dgm:pt>
    <dgm:pt modelId="{62D662A8-C091-4741-A2AD-20B56ADA02D0}" type="pres">
      <dgm:prSet presAssocID="{58552F47-90DE-4717-99C4-5B4AD3A575F8}" presName="parentLeftMargin" presStyleLbl="node1" presStyleIdx="0" presStyleCnt="2"/>
      <dgm:spPr/>
    </dgm:pt>
    <dgm:pt modelId="{CE6D824F-2D26-4FDE-AC81-CDFE2305E2F7}" type="pres">
      <dgm:prSet presAssocID="{58552F47-90DE-4717-99C4-5B4AD3A575F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2B08F6B-FFFF-4537-BB99-0E0E24180354}" type="pres">
      <dgm:prSet presAssocID="{58552F47-90DE-4717-99C4-5B4AD3A575F8}" presName="negativeSpace" presStyleCnt="0"/>
      <dgm:spPr/>
    </dgm:pt>
    <dgm:pt modelId="{F0F1BFEC-8431-4A05-BAE2-77AC785E7521}" type="pres">
      <dgm:prSet presAssocID="{58552F47-90DE-4717-99C4-5B4AD3A575F8}" presName="childText" presStyleLbl="conFgAcc1" presStyleIdx="0" presStyleCnt="2">
        <dgm:presLayoutVars>
          <dgm:bulletEnabled val="1"/>
        </dgm:presLayoutVars>
      </dgm:prSet>
      <dgm:spPr/>
    </dgm:pt>
    <dgm:pt modelId="{FD202087-41AF-4CAF-82F1-9417231796B8}" type="pres">
      <dgm:prSet presAssocID="{76812400-E2C8-4B9B-AFF4-A798083664A2}" presName="spaceBetweenRectangles" presStyleCnt="0"/>
      <dgm:spPr/>
    </dgm:pt>
    <dgm:pt modelId="{92062A1A-C54A-47A0-BEE5-6B3AC5AC6149}" type="pres">
      <dgm:prSet presAssocID="{35FB3931-346E-47E6-9F7A-DBA0518C2625}" presName="parentLin" presStyleCnt="0"/>
      <dgm:spPr/>
    </dgm:pt>
    <dgm:pt modelId="{84A42A79-F5EA-4319-94BB-766E678C87C1}" type="pres">
      <dgm:prSet presAssocID="{35FB3931-346E-47E6-9F7A-DBA0518C2625}" presName="parentLeftMargin" presStyleLbl="node1" presStyleIdx="0" presStyleCnt="2"/>
      <dgm:spPr/>
    </dgm:pt>
    <dgm:pt modelId="{C7A145DA-1585-4BAB-AD2A-8CBF03DD0AE1}" type="pres">
      <dgm:prSet presAssocID="{35FB3931-346E-47E6-9F7A-DBA0518C262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C5517F4-11D7-4394-B79C-F6042357023A}" type="pres">
      <dgm:prSet presAssocID="{35FB3931-346E-47E6-9F7A-DBA0518C2625}" presName="negativeSpace" presStyleCnt="0"/>
      <dgm:spPr/>
    </dgm:pt>
    <dgm:pt modelId="{03466A35-6B7A-4A18-B05E-CACB58FE9991}" type="pres">
      <dgm:prSet presAssocID="{35FB3931-346E-47E6-9F7A-DBA0518C262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1B09B02-5474-4C8A-BB6D-FD92B3D9E86A}" type="presOf" srcId="{35FB3931-346E-47E6-9F7A-DBA0518C2625}" destId="{C7A145DA-1585-4BAB-AD2A-8CBF03DD0AE1}" srcOrd="1" destOrd="0" presId="urn:microsoft.com/office/officeart/2005/8/layout/list1"/>
    <dgm:cxn modelId="{AF83DE0E-3415-4EA4-AFE1-68677C397322}" type="presOf" srcId="{AE8EB32F-ADAC-4894-9F78-1CF61A47D018}" destId="{03466A35-6B7A-4A18-B05E-CACB58FE9991}" srcOrd="0" destOrd="4" presId="urn:microsoft.com/office/officeart/2005/8/layout/list1"/>
    <dgm:cxn modelId="{D9733922-8740-4026-A7FA-8EAD8BB58907}" srcId="{35FB3931-346E-47E6-9F7A-DBA0518C2625}" destId="{0447B267-2149-44EA-9D36-BF49DA8139BF}" srcOrd="1" destOrd="0" parTransId="{6BA6C37F-E912-428E-BE79-743A856A7097}" sibTransId="{324D4065-880C-4F48-85DB-BF5C0B6BBFBC}"/>
    <dgm:cxn modelId="{8E78003F-0BBF-4A1F-AD12-0F7E840C7F37}" type="presOf" srcId="{35FB3931-346E-47E6-9F7A-DBA0518C2625}" destId="{84A42A79-F5EA-4319-94BB-766E678C87C1}" srcOrd="0" destOrd="0" presId="urn:microsoft.com/office/officeart/2005/8/layout/list1"/>
    <dgm:cxn modelId="{92F0145F-4838-4895-A1A8-86913CA7A52C}" type="presOf" srcId="{41E08629-6D91-4F0C-9820-741538824E9F}" destId="{03466A35-6B7A-4A18-B05E-CACB58FE9991}" srcOrd="0" destOrd="5" presId="urn:microsoft.com/office/officeart/2005/8/layout/list1"/>
    <dgm:cxn modelId="{42528B4E-CAB0-4A6A-B6CA-C15B5A1F691F}" srcId="{35FB3931-346E-47E6-9F7A-DBA0518C2625}" destId="{AE8EB32F-ADAC-4894-9F78-1CF61A47D018}" srcOrd="4" destOrd="0" parTransId="{AAD7D6A4-E5B6-47E8-9A85-F95BB28276EB}" sibTransId="{23BD2938-B057-4EF3-BF9D-606BBF806A7D}"/>
    <dgm:cxn modelId="{A4F89D57-C769-4023-BDA3-48ECAB8495B5}" type="presOf" srcId="{990703C6-DF8F-43BB-91F5-A9ECF5C5ABE5}" destId="{03466A35-6B7A-4A18-B05E-CACB58FE9991}" srcOrd="0" destOrd="3" presId="urn:microsoft.com/office/officeart/2005/8/layout/list1"/>
    <dgm:cxn modelId="{3EF05678-72EE-4BCD-B113-2E58BAAAB953}" type="presOf" srcId="{0447B267-2149-44EA-9D36-BF49DA8139BF}" destId="{03466A35-6B7A-4A18-B05E-CACB58FE9991}" srcOrd="0" destOrd="1" presId="urn:microsoft.com/office/officeart/2005/8/layout/list1"/>
    <dgm:cxn modelId="{7FB58A81-EB80-488E-8D87-FAECB612386C}" type="presOf" srcId="{254D54EF-BFDE-4EBA-AFB7-84A39D63A310}" destId="{03466A35-6B7A-4A18-B05E-CACB58FE9991}" srcOrd="0" destOrd="2" presId="urn:microsoft.com/office/officeart/2005/8/layout/list1"/>
    <dgm:cxn modelId="{C342A487-181C-48E4-9BAD-3D8FD235E62D}" srcId="{35FB3931-346E-47E6-9F7A-DBA0518C2625}" destId="{6A8668DD-80D9-4E57-B356-A8D27E3579CD}" srcOrd="0" destOrd="0" parTransId="{55D5FB79-6FFE-4FA0-8BA4-96A23EE6D8FF}" sibTransId="{E54620C7-51E6-4C9B-9BD0-7745EDE68772}"/>
    <dgm:cxn modelId="{DDB28E8D-ED5E-4D32-AA0E-5302C563E2CA}" srcId="{1B54109C-EAC0-404C-9BF0-D4D03EEE9D41}" destId="{58552F47-90DE-4717-99C4-5B4AD3A575F8}" srcOrd="0" destOrd="0" parTransId="{83DDD26B-DA89-4268-B3DD-73FD1CB48F54}" sibTransId="{76812400-E2C8-4B9B-AFF4-A798083664A2}"/>
    <dgm:cxn modelId="{A188BE97-BC22-43EB-9BC7-64BD20248059}" type="presOf" srcId="{1B54109C-EAC0-404C-9BF0-D4D03EEE9D41}" destId="{7EBA8150-D75D-414D-A63B-709829FE1301}" srcOrd="0" destOrd="0" presId="urn:microsoft.com/office/officeart/2005/8/layout/list1"/>
    <dgm:cxn modelId="{BD83C2A1-CE90-46E0-85F4-B23DB5795CBE}" srcId="{35FB3931-346E-47E6-9F7A-DBA0518C2625}" destId="{990703C6-DF8F-43BB-91F5-A9ECF5C5ABE5}" srcOrd="3" destOrd="0" parTransId="{E89563F8-AF8D-4593-AF4F-7688062923E2}" sibTransId="{46335D66-29DA-4DE5-9E1E-ABEFA06E37B0}"/>
    <dgm:cxn modelId="{67BCB6AB-E287-4562-AD5B-6EB376C50566}" srcId="{58552F47-90DE-4717-99C4-5B4AD3A575F8}" destId="{9E1001CD-DA63-4404-A73C-23856BA6EAAD}" srcOrd="0" destOrd="0" parTransId="{5D1A39F6-135C-491C-BA31-403C5CAA48F5}" sibTransId="{EC227A5C-6694-4144-9C23-21079F32B324}"/>
    <dgm:cxn modelId="{F73171B4-DE14-4ABF-8C15-89F1EC5712B1}" type="presOf" srcId="{58552F47-90DE-4717-99C4-5B4AD3A575F8}" destId="{CE6D824F-2D26-4FDE-AC81-CDFE2305E2F7}" srcOrd="1" destOrd="0" presId="urn:microsoft.com/office/officeart/2005/8/layout/list1"/>
    <dgm:cxn modelId="{41B4FFC4-CDBE-4ABA-BC54-34FB51E6BFEE}" srcId="{35FB3931-346E-47E6-9F7A-DBA0518C2625}" destId="{41E08629-6D91-4F0C-9820-741538824E9F}" srcOrd="5" destOrd="0" parTransId="{5BE3C051-7D93-4BDE-B036-B85533AE96AD}" sibTransId="{762A4EEC-575E-4605-A54A-E9B1DE3FBCC6}"/>
    <dgm:cxn modelId="{01E90FD0-C1EE-4AB3-B132-4CDEA3A1236D}" type="presOf" srcId="{9E1001CD-DA63-4404-A73C-23856BA6EAAD}" destId="{F0F1BFEC-8431-4A05-BAE2-77AC785E7521}" srcOrd="0" destOrd="0" presId="urn:microsoft.com/office/officeart/2005/8/layout/list1"/>
    <dgm:cxn modelId="{E0B604DB-C3EA-4BD3-8EEC-0996BA581771}" srcId="{35FB3931-346E-47E6-9F7A-DBA0518C2625}" destId="{254D54EF-BFDE-4EBA-AFB7-84A39D63A310}" srcOrd="2" destOrd="0" parTransId="{79A7D627-C0A4-4DB5-AEA5-306C8570EA79}" sibTransId="{11617F81-D805-46F9-AE1B-1D0D5E14B29B}"/>
    <dgm:cxn modelId="{11D728DD-6AEB-436E-B0A4-1FD7D18DF6C4}" srcId="{1B54109C-EAC0-404C-9BF0-D4D03EEE9D41}" destId="{35FB3931-346E-47E6-9F7A-DBA0518C2625}" srcOrd="1" destOrd="0" parTransId="{DE7B446E-A009-4160-ABB9-C826521EC50B}" sibTransId="{45318084-0B66-487D-8D6B-B1286D8615CC}"/>
    <dgm:cxn modelId="{EE5611DF-1451-4B39-AFD0-8824775B0D2D}" type="presOf" srcId="{58552F47-90DE-4717-99C4-5B4AD3A575F8}" destId="{62D662A8-C091-4741-A2AD-20B56ADA02D0}" srcOrd="0" destOrd="0" presId="urn:microsoft.com/office/officeart/2005/8/layout/list1"/>
    <dgm:cxn modelId="{D0A770EF-895B-4C4B-9E97-7B8020D6A6E7}" type="presOf" srcId="{6A8668DD-80D9-4E57-B356-A8D27E3579CD}" destId="{03466A35-6B7A-4A18-B05E-CACB58FE9991}" srcOrd="0" destOrd="0" presId="urn:microsoft.com/office/officeart/2005/8/layout/list1"/>
    <dgm:cxn modelId="{59AB89AE-5A8B-4DD7-BDE6-9ECF6F58D313}" type="presParOf" srcId="{7EBA8150-D75D-414D-A63B-709829FE1301}" destId="{972260FA-5A10-4B9D-9ADC-F7293E2E02EE}" srcOrd="0" destOrd="0" presId="urn:microsoft.com/office/officeart/2005/8/layout/list1"/>
    <dgm:cxn modelId="{97263BAF-AEB2-4924-9F58-10564F1C5220}" type="presParOf" srcId="{972260FA-5A10-4B9D-9ADC-F7293E2E02EE}" destId="{62D662A8-C091-4741-A2AD-20B56ADA02D0}" srcOrd="0" destOrd="0" presId="urn:microsoft.com/office/officeart/2005/8/layout/list1"/>
    <dgm:cxn modelId="{E6E49AE6-3E04-42FF-B1C0-B85396ECFEFF}" type="presParOf" srcId="{972260FA-5A10-4B9D-9ADC-F7293E2E02EE}" destId="{CE6D824F-2D26-4FDE-AC81-CDFE2305E2F7}" srcOrd="1" destOrd="0" presId="urn:microsoft.com/office/officeart/2005/8/layout/list1"/>
    <dgm:cxn modelId="{DA18A123-7E0A-4D7F-B0CA-09050D20B04C}" type="presParOf" srcId="{7EBA8150-D75D-414D-A63B-709829FE1301}" destId="{F2B08F6B-FFFF-4537-BB99-0E0E24180354}" srcOrd="1" destOrd="0" presId="urn:microsoft.com/office/officeart/2005/8/layout/list1"/>
    <dgm:cxn modelId="{5CA8E1A2-372F-4A98-80E4-A6662EC70904}" type="presParOf" srcId="{7EBA8150-D75D-414D-A63B-709829FE1301}" destId="{F0F1BFEC-8431-4A05-BAE2-77AC785E7521}" srcOrd="2" destOrd="0" presId="urn:microsoft.com/office/officeart/2005/8/layout/list1"/>
    <dgm:cxn modelId="{15A90462-CE3B-4863-8FF7-F0B579176376}" type="presParOf" srcId="{7EBA8150-D75D-414D-A63B-709829FE1301}" destId="{FD202087-41AF-4CAF-82F1-9417231796B8}" srcOrd="3" destOrd="0" presId="urn:microsoft.com/office/officeart/2005/8/layout/list1"/>
    <dgm:cxn modelId="{4068052F-6B38-4C72-BFD2-93B33D92CCFA}" type="presParOf" srcId="{7EBA8150-D75D-414D-A63B-709829FE1301}" destId="{92062A1A-C54A-47A0-BEE5-6B3AC5AC6149}" srcOrd="4" destOrd="0" presId="urn:microsoft.com/office/officeart/2005/8/layout/list1"/>
    <dgm:cxn modelId="{FA6B607A-8D6C-428A-87C3-B4220F53E45A}" type="presParOf" srcId="{92062A1A-C54A-47A0-BEE5-6B3AC5AC6149}" destId="{84A42A79-F5EA-4319-94BB-766E678C87C1}" srcOrd="0" destOrd="0" presId="urn:microsoft.com/office/officeart/2005/8/layout/list1"/>
    <dgm:cxn modelId="{34E2B5F0-FF00-4DCE-B35C-A14997EB5445}" type="presParOf" srcId="{92062A1A-C54A-47A0-BEE5-6B3AC5AC6149}" destId="{C7A145DA-1585-4BAB-AD2A-8CBF03DD0AE1}" srcOrd="1" destOrd="0" presId="urn:microsoft.com/office/officeart/2005/8/layout/list1"/>
    <dgm:cxn modelId="{5DF5C7B2-B022-4AFC-A105-CAD44A15476C}" type="presParOf" srcId="{7EBA8150-D75D-414D-A63B-709829FE1301}" destId="{FC5517F4-11D7-4394-B79C-F6042357023A}" srcOrd="5" destOrd="0" presId="urn:microsoft.com/office/officeart/2005/8/layout/list1"/>
    <dgm:cxn modelId="{C113F430-3B69-4BF4-8733-481D651C4C7C}" type="presParOf" srcId="{7EBA8150-D75D-414D-A63B-709829FE1301}" destId="{03466A35-6B7A-4A18-B05E-CACB58FE999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8C8E74-A2D4-4B51-A342-2B79A7FC48C2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l-GR"/>
        </a:p>
      </dgm:t>
    </dgm:pt>
    <dgm:pt modelId="{6635EA44-7F5E-4C14-9E53-A29F9B6D1066}">
      <dgm:prSet custT="1"/>
      <dgm:spPr/>
      <dgm:t>
        <a:bodyPr/>
        <a:lstStyle/>
        <a:p>
          <a:pPr>
            <a:buFontTx/>
            <a:buNone/>
          </a:pPr>
          <a:r>
            <a:rPr lang="en-US" sz="1600" dirty="0"/>
            <a:t>    </a:t>
          </a:r>
          <a:r>
            <a:rPr lang="en-US" sz="1400" dirty="0"/>
            <a:t>Shalit, U., Johansson, F. D., &amp; Sontag, D. (2017). Estimating individual treatment effect: generalization bounds and algorithms. In </a:t>
          </a:r>
          <a:r>
            <a:rPr lang="en-US" sz="1400" i="1" dirty="0"/>
            <a:t>International Conference on Machine Learning </a:t>
          </a:r>
          <a:r>
            <a:rPr lang="en-US" sz="1400" dirty="0"/>
            <a:t>(pp. 3076-3085). PMLR.</a:t>
          </a:r>
          <a:endParaRPr lang="el-GR" sz="1600" dirty="0"/>
        </a:p>
      </dgm:t>
    </dgm:pt>
    <dgm:pt modelId="{D97F79E7-F264-4305-95B1-29814CC41375}" type="parTrans" cxnId="{9813D521-26FF-463C-8845-ECFB402DDDB5}">
      <dgm:prSet/>
      <dgm:spPr/>
      <dgm:t>
        <a:bodyPr/>
        <a:lstStyle/>
        <a:p>
          <a:endParaRPr lang="el-GR" sz="2000"/>
        </a:p>
      </dgm:t>
    </dgm:pt>
    <dgm:pt modelId="{34366243-04F3-4A0A-BB36-1CCB7105F682}" type="sibTrans" cxnId="{9813D521-26FF-463C-8845-ECFB402DDDB5}">
      <dgm:prSet/>
      <dgm:spPr/>
      <dgm:t>
        <a:bodyPr/>
        <a:lstStyle/>
        <a:p>
          <a:endParaRPr lang="el-GR" sz="2000"/>
        </a:p>
      </dgm:t>
    </dgm:pt>
    <dgm:pt modelId="{37160F3D-2FB5-4A76-A9CE-F5E7FA80F9C6}">
      <dgm:prSet custT="1"/>
      <dgm:spPr/>
      <dgm:t>
        <a:bodyPr/>
        <a:lstStyle/>
        <a:p>
          <a:pPr>
            <a:buFontTx/>
            <a:buNone/>
          </a:pPr>
          <a:r>
            <a:rPr lang="en-US" sz="1600" dirty="0"/>
            <a:t>   </a:t>
          </a:r>
          <a:r>
            <a:rPr lang="en-US" sz="1400" dirty="0"/>
            <a:t>Yoon, J., Jordon, J., &amp; Van Der </a:t>
          </a:r>
          <a:r>
            <a:rPr lang="en-US" sz="1400" dirty="0" err="1"/>
            <a:t>Schaar</a:t>
          </a:r>
          <a:r>
            <a:rPr lang="en-US" sz="1400" dirty="0"/>
            <a:t>, M. (2018). GANITE: Estimation of individualized treatment effects using generative adversarial nets. In </a:t>
          </a:r>
          <a:r>
            <a:rPr lang="en-US" sz="1400" i="1" dirty="0"/>
            <a:t>International Conference on Learning Representations</a:t>
          </a:r>
          <a:r>
            <a:rPr lang="en-US" sz="1400" dirty="0"/>
            <a:t>.</a:t>
          </a:r>
          <a:r>
            <a:rPr lang="el-GR" sz="1400" dirty="0"/>
            <a:t> </a:t>
          </a:r>
          <a:endParaRPr lang="el-GR" sz="1600" dirty="0"/>
        </a:p>
      </dgm:t>
    </dgm:pt>
    <dgm:pt modelId="{E99041FE-3AB0-42CE-9818-1A6057DC9A3F}" type="parTrans" cxnId="{0BA4697A-FC7A-4516-A86A-E6C0616F3E1F}">
      <dgm:prSet/>
      <dgm:spPr/>
      <dgm:t>
        <a:bodyPr/>
        <a:lstStyle/>
        <a:p>
          <a:endParaRPr lang="el-GR" sz="2000"/>
        </a:p>
      </dgm:t>
    </dgm:pt>
    <dgm:pt modelId="{52CA1E9E-8F7A-48EA-8698-3E7875B9EFA7}" type="sibTrans" cxnId="{0BA4697A-FC7A-4516-A86A-E6C0616F3E1F}">
      <dgm:prSet/>
      <dgm:spPr/>
      <dgm:t>
        <a:bodyPr/>
        <a:lstStyle/>
        <a:p>
          <a:endParaRPr lang="el-GR" sz="2000"/>
        </a:p>
      </dgm:t>
    </dgm:pt>
    <dgm:pt modelId="{B3DCC6CC-DFEE-4242-8EE4-8D1FF80C4DF3}">
      <dgm:prSet custT="1"/>
      <dgm:spPr/>
      <dgm:t>
        <a:bodyPr/>
        <a:lstStyle/>
        <a:p>
          <a:pPr>
            <a:buFontTx/>
            <a:buNone/>
          </a:pPr>
          <a:r>
            <a:rPr lang="en-US" sz="1600" dirty="0"/>
            <a:t>   </a:t>
          </a:r>
          <a:r>
            <a:rPr lang="en-US" sz="1400" dirty="0"/>
            <a:t>Shi, C., </a:t>
          </a:r>
          <a:r>
            <a:rPr lang="en-US" sz="1400" dirty="0" err="1"/>
            <a:t>Blei</a:t>
          </a:r>
          <a:r>
            <a:rPr lang="en-US" sz="1400" dirty="0"/>
            <a:t>, D., &amp; Veitch, V. (2019). Adapting neural networks for the estimation of treatment effects. </a:t>
          </a:r>
          <a:r>
            <a:rPr lang="en-US" sz="1400" i="1" dirty="0"/>
            <a:t>Advances in neural information processing systems</a:t>
          </a:r>
          <a:r>
            <a:rPr lang="en-US" sz="1400" dirty="0"/>
            <a:t>, </a:t>
          </a:r>
          <a:r>
            <a:rPr lang="en-US" sz="1400" i="1" dirty="0"/>
            <a:t>32</a:t>
          </a:r>
          <a:r>
            <a:rPr lang="en-US" sz="1400" dirty="0"/>
            <a:t>. </a:t>
          </a:r>
          <a:endParaRPr lang="el-GR" sz="1600" dirty="0"/>
        </a:p>
      </dgm:t>
    </dgm:pt>
    <dgm:pt modelId="{202924D5-F5D7-40D4-A1C8-5FB0354928B3}" type="parTrans" cxnId="{D7CC087D-37D3-41EC-9AC2-999C7417DD80}">
      <dgm:prSet/>
      <dgm:spPr/>
      <dgm:t>
        <a:bodyPr/>
        <a:lstStyle/>
        <a:p>
          <a:endParaRPr lang="el-GR" sz="2000"/>
        </a:p>
      </dgm:t>
    </dgm:pt>
    <dgm:pt modelId="{860638E8-30FD-47D4-834B-D50BA9E88413}" type="sibTrans" cxnId="{D7CC087D-37D3-41EC-9AC2-999C7417DD80}">
      <dgm:prSet/>
      <dgm:spPr/>
      <dgm:t>
        <a:bodyPr/>
        <a:lstStyle/>
        <a:p>
          <a:endParaRPr lang="el-GR" sz="2000"/>
        </a:p>
      </dgm:t>
    </dgm:pt>
    <dgm:pt modelId="{2E7760A8-88F7-48EA-A216-3F34C5ACD42F}">
      <dgm:prSet custT="1"/>
      <dgm:spPr/>
      <dgm:t>
        <a:bodyPr/>
        <a:lstStyle/>
        <a:p>
          <a:r>
            <a:rPr lang="en-GB" sz="2000" b="1" dirty="0" err="1"/>
            <a:t>TARNet</a:t>
          </a:r>
          <a:r>
            <a:rPr lang="en-GB" sz="2000" b="1" dirty="0"/>
            <a:t> (Treatment Agnostic Representation Network)</a:t>
          </a:r>
          <a:endParaRPr lang="el-GR" sz="2000" b="1" dirty="0"/>
        </a:p>
      </dgm:t>
    </dgm:pt>
    <dgm:pt modelId="{1C5D3511-38D7-4974-AA78-683DEC0F30BA}" type="parTrans" cxnId="{1C3438C9-C5D0-4723-AD4E-F063F3EE9A6B}">
      <dgm:prSet/>
      <dgm:spPr/>
      <dgm:t>
        <a:bodyPr/>
        <a:lstStyle/>
        <a:p>
          <a:endParaRPr lang="el-GR" sz="2000"/>
        </a:p>
      </dgm:t>
    </dgm:pt>
    <dgm:pt modelId="{77A24011-AB35-4C3F-A5A8-6415C9CC503C}" type="sibTrans" cxnId="{1C3438C9-C5D0-4723-AD4E-F063F3EE9A6B}">
      <dgm:prSet/>
      <dgm:spPr/>
      <dgm:t>
        <a:bodyPr/>
        <a:lstStyle/>
        <a:p>
          <a:endParaRPr lang="el-GR" sz="2000"/>
        </a:p>
      </dgm:t>
    </dgm:pt>
    <dgm:pt modelId="{FB44FFAC-3570-4EFE-B5DF-6DF960F2BBED}">
      <dgm:prSet custT="1"/>
      <dgm:spPr/>
      <dgm:t>
        <a:bodyPr/>
        <a:lstStyle/>
        <a:p>
          <a:r>
            <a:rPr lang="en-US" sz="2000" b="1" dirty="0"/>
            <a:t>GANITE (Generative Adversarial Nets for inference of </a:t>
          </a:r>
          <a:r>
            <a:rPr lang="en-US" sz="2000" b="1" dirty="0" err="1"/>
            <a:t>Individalized</a:t>
          </a:r>
          <a:r>
            <a:rPr lang="en-US" sz="2000" b="1" dirty="0"/>
            <a:t> Treatment Effects)</a:t>
          </a:r>
          <a:endParaRPr lang="el-GR" sz="2000" b="1" dirty="0"/>
        </a:p>
      </dgm:t>
    </dgm:pt>
    <dgm:pt modelId="{12AFD4B5-90C4-42FF-90E6-AE43DCB41AD3}" type="parTrans" cxnId="{919966F4-9BD6-4A9A-B6DD-E1FCE4C7D6E0}">
      <dgm:prSet/>
      <dgm:spPr/>
      <dgm:t>
        <a:bodyPr/>
        <a:lstStyle/>
        <a:p>
          <a:endParaRPr lang="el-GR" sz="2000"/>
        </a:p>
      </dgm:t>
    </dgm:pt>
    <dgm:pt modelId="{4D1BD82E-C028-4D14-9542-51B54FCA5F12}" type="sibTrans" cxnId="{919966F4-9BD6-4A9A-B6DD-E1FCE4C7D6E0}">
      <dgm:prSet/>
      <dgm:spPr/>
      <dgm:t>
        <a:bodyPr/>
        <a:lstStyle/>
        <a:p>
          <a:endParaRPr lang="el-GR" sz="2000"/>
        </a:p>
      </dgm:t>
    </dgm:pt>
    <dgm:pt modelId="{F24B018E-6959-4B49-822F-4AAF5167076D}">
      <dgm:prSet custT="1"/>
      <dgm:spPr/>
      <dgm:t>
        <a:bodyPr/>
        <a:lstStyle/>
        <a:p>
          <a:r>
            <a:rPr lang="en-GB" sz="2000" b="1" dirty="0" err="1"/>
            <a:t>Dragonnet</a:t>
          </a:r>
          <a:endParaRPr lang="el-GR" sz="2000" b="1" dirty="0"/>
        </a:p>
      </dgm:t>
    </dgm:pt>
    <dgm:pt modelId="{39A666C3-75A9-4593-9A16-6B552E9F36D8}" type="parTrans" cxnId="{8DDD641E-5219-4A26-9926-CABA7AE69E5D}">
      <dgm:prSet/>
      <dgm:spPr/>
      <dgm:t>
        <a:bodyPr/>
        <a:lstStyle/>
        <a:p>
          <a:endParaRPr lang="el-GR" sz="2000"/>
        </a:p>
      </dgm:t>
    </dgm:pt>
    <dgm:pt modelId="{5BE4178D-00A4-4E04-9CC0-4DFF050CDF5F}" type="sibTrans" cxnId="{8DDD641E-5219-4A26-9926-CABA7AE69E5D}">
      <dgm:prSet/>
      <dgm:spPr/>
      <dgm:t>
        <a:bodyPr/>
        <a:lstStyle/>
        <a:p>
          <a:endParaRPr lang="el-GR" sz="2000"/>
        </a:p>
      </dgm:t>
    </dgm:pt>
    <dgm:pt modelId="{F9DA7936-4098-4DDF-9206-9F7965D1D0E9}" type="pres">
      <dgm:prSet presAssocID="{8A8C8E74-A2D4-4B51-A342-2B79A7FC48C2}" presName="linear" presStyleCnt="0">
        <dgm:presLayoutVars>
          <dgm:dir/>
          <dgm:animLvl val="lvl"/>
          <dgm:resizeHandles val="exact"/>
        </dgm:presLayoutVars>
      </dgm:prSet>
      <dgm:spPr/>
    </dgm:pt>
    <dgm:pt modelId="{FFBCFB4E-716E-44D4-A4F4-0F7131BF38AD}" type="pres">
      <dgm:prSet presAssocID="{2E7760A8-88F7-48EA-A216-3F34C5ACD42F}" presName="parentLin" presStyleCnt="0"/>
      <dgm:spPr/>
    </dgm:pt>
    <dgm:pt modelId="{A8735E79-DA40-47F2-9064-2795CCCB3765}" type="pres">
      <dgm:prSet presAssocID="{2E7760A8-88F7-48EA-A216-3F34C5ACD42F}" presName="parentLeftMargin" presStyleLbl="node1" presStyleIdx="0" presStyleCnt="3"/>
      <dgm:spPr/>
    </dgm:pt>
    <dgm:pt modelId="{CBA87509-4B84-4D37-B810-6B027B7EA450}" type="pres">
      <dgm:prSet presAssocID="{2E7760A8-88F7-48EA-A216-3F34C5ACD42F}" presName="parentText" presStyleLbl="node1" presStyleIdx="0" presStyleCnt="3" custScaleX="115245">
        <dgm:presLayoutVars>
          <dgm:chMax val="0"/>
          <dgm:bulletEnabled val="1"/>
        </dgm:presLayoutVars>
      </dgm:prSet>
      <dgm:spPr/>
    </dgm:pt>
    <dgm:pt modelId="{8ED6BD74-2814-4753-983F-2666CCDE1B40}" type="pres">
      <dgm:prSet presAssocID="{2E7760A8-88F7-48EA-A216-3F34C5ACD42F}" presName="negativeSpace" presStyleCnt="0"/>
      <dgm:spPr/>
    </dgm:pt>
    <dgm:pt modelId="{D053F091-DAB9-49C7-9199-0710847836EB}" type="pres">
      <dgm:prSet presAssocID="{2E7760A8-88F7-48EA-A216-3F34C5ACD42F}" presName="childText" presStyleLbl="conFgAcc1" presStyleIdx="0" presStyleCnt="3">
        <dgm:presLayoutVars>
          <dgm:bulletEnabled val="1"/>
        </dgm:presLayoutVars>
      </dgm:prSet>
      <dgm:spPr/>
    </dgm:pt>
    <dgm:pt modelId="{FF9273FB-D496-4DE0-8EEB-94571A5B8E40}" type="pres">
      <dgm:prSet presAssocID="{77A24011-AB35-4C3F-A5A8-6415C9CC503C}" presName="spaceBetweenRectangles" presStyleCnt="0"/>
      <dgm:spPr/>
    </dgm:pt>
    <dgm:pt modelId="{E302B97C-AFA1-400D-BE0F-5E7EA3F38884}" type="pres">
      <dgm:prSet presAssocID="{FB44FFAC-3570-4EFE-B5DF-6DF960F2BBED}" presName="parentLin" presStyleCnt="0"/>
      <dgm:spPr/>
    </dgm:pt>
    <dgm:pt modelId="{11CF0C15-4BBD-49AE-97F8-0EF0C0F100F5}" type="pres">
      <dgm:prSet presAssocID="{FB44FFAC-3570-4EFE-B5DF-6DF960F2BBED}" presName="parentLeftMargin" presStyleLbl="node1" presStyleIdx="0" presStyleCnt="3"/>
      <dgm:spPr/>
    </dgm:pt>
    <dgm:pt modelId="{23BECD58-A35E-4112-8DF6-896951CBBF8D}" type="pres">
      <dgm:prSet presAssocID="{FB44FFAC-3570-4EFE-B5DF-6DF960F2BBED}" presName="parentText" presStyleLbl="node1" presStyleIdx="1" presStyleCnt="3" custScaleX="115245">
        <dgm:presLayoutVars>
          <dgm:chMax val="0"/>
          <dgm:bulletEnabled val="1"/>
        </dgm:presLayoutVars>
      </dgm:prSet>
      <dgm:spPr/>
    </dgm:pt>
    <dgm:pt modelId="{F5A5205E-EFD1-4BB9-9C06-3CABCDCAB045}" type="pres">
      <dgm:prSet presAssocID="{FB44FFAC-3570-4EFE-B5DF-6DF960F2BBED}" presName="negativeSpace" presStyleCnt="0"/>
      <dgm:spPr/>
    </dgm:pt>
    <dgm:pt modelId="{CB0B104D-2E40-4070-A223-1A5EF742EE8B}" type="pres">
      <dgm:prSet presAssocID="{FB44FFAC-3570-4EFE-B5DF-6DF960F2BBED}" presName="childText" presStyleLbl="conFgAcc1" presStyleIdx="1" presStyleCnt="3">
        <dgm:presLayoutVars>
          <dgm:bulletEnabled val="1"/>
        </dgm:presLayoutVars>
      </dgm:prSet>
      <dgm:spPr/>
    </dgm:pt>
    <dgm:pt modelId="{176906EA-3477-4B55-B18B-5FA9ACE97CB7}" type="pres">
      <dgm:prSet presAssocID="{4D1BD82E-C028-4D14-9542-51B54FCA5F12}" presName="spaceBetweenRectangles" presStyleCnt="0"/>
      <dgm:spPr/>
    </dgm:pt>
    <dgm:pt modelId="{6D17EE1B-5FB6-438B-9790-1585F860B714}" type="pres">
      <dgm:prSet presAssocID="{F24B018E-6959-4B49-822F-4AAF5167076D}" presName="parentLin" presStyleCnt="0"/>
      <dgm:spPr/>
    </dgm:pt>
    <dgm:pt modelId="{E7BB91C0-212B-4FE8-85A5-76F425DA8EAA}" type="pres">
      <dgm:prSet presAssocID="{F24B018E-6959-4B49-822F-4AAF5167076D}" presName="parentLeftMargin" presStyleLbl="node1" presStyleIdx="1" presStyleCnt="3"/>
      <dgm:spPr/>
    </dgm:pt>
    <dgm:pt modelId="{079B0D3D-19A3-41A9-8265-03C813FCF02B}" type="pres">
      <dgm:prSet presAssocID="{F24B018E-6959-4B49-822F-4AAF5167076D}" presName="parentText" presStyleLbl="node1" presStyleIdx="2" presStyleCnt="3" custScaleX="115245">
        <dgm:presLayoutVars>
          <dgm:chMax val="0"/>
          <dgm:bulletEnabled val="1"/>
        </dgm:presLayoutVars>
      </dgm:prSet>
      <dgm:spPr/>
    </dgm:pt>
    <dgm:pt modelId="{131D90BA-22C3-4DA0-A98C-8846A61EBB5F}" type="pres">
      <dgm:prSet presAssocID="{F24B018E-6959-4B49-822F-4AAF5167076D}" presName="negativeSpace" presStyleCnt="0"/>
      <dgm:spPr/>
    </dgm:pt>
    <dgm:pt modelId="{8D1F62C4-FCE7-4601-9609-5F1CA8AE896C}" type="pres">
      <dgm:prSet presAssocID="{F24B018E-6959-4B49-822F-4AAF5167076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289E606-9D4C-41CD-8968-380B919A3B51}" type="presOf" srcId="{F24B018E-6959-4B49-822F-4AAF5167076D}" destId="{079B0D3D-19A3-41A9-8265-03C813FCF02B}" srcOrd="1" destOrd="0" presId="urn:microsoft.com/office/officeart/2005/8/layout/list1"/>
    <dgm:cxn modelId="{8DDD641E-5219-4A26-9926-CABA7AE69E5D}" srcId="{8A8C8E74-A2D4-4B51-A342-2B79A7FC48C2}" destId="{F24B018E-6959-4B49-822F-4AAF5167076D}" srcOrd="2" destOrd="0" parTransId="{39A666C3-75A9-4593-9A16-6B552E9F36D8}" sibTransId="{5BE4178D-00A4-4E04-9CC0-4DFF050CDF5F}"/>
    <dgm:cxn modelId="{9813D521-26FF-463C-8845-ECFB402DDDB5}" srcId="{2E7760A8-88F7-48EA-A216-3F34C5ACD42F}" destId="{6635EA44-7F5E-4C14-9E53-A29F9B6D1066}" srcOrd="0" destOrd="0" parTransId="{D97F79E7-F264-4305-95B1-29814CC41375}" sibTransId="{34366243-04F3-4A0A-BB36-1CCB7105F682}"/>
    <dgm:cxn modelId="{41DA8C23-B53E-4F0B-BE7D-27D6FCD1EA14}" type="presOf" srcId="{37160F3D-2FB5-4A76-A9CE-F5E7FA80F9C6}" destId="{CB0B104D-2E40-4070-A223-1A5EF742EE8B}" srcOrd="0" destOrd="0" presId="urn:microsoft.com/office/officeart/2005/8/layout/list1"/>
    <dgm:cxn modelId="{7F252C75-1203-4CA6-8ABE-47BCCC0A1028}" type="presOf" srcId="{FB44FFAC-3570-4EFE-B5DF-6DF960F2BBED}" destId="{23BECD58-A35E-4112-8DF6-896951CBBF8D}" srcOrd="1" destOrd="0" presId="urn:microsoft.com/office/officeart/2005/8/layout/list1"/>
    <dgm:cxn modelId="{E83C9476-4567-48A2-ABEC-1ABD3EC59E82}" type="presOf" srcId="{F24B018E-6959-4B49-822F-4AAF5167076D}" destId="{E7BB91C0-212B-4FE8-85A5-76F425DA8EAA}" srcOrd="0" destOrd="0" presId="urn:microsoft.com/office/officeart/2005/8/layout/list1"/>
    <dgm:cxn modelId="{0BA4697A-FC7A-4516-A86A-E6C0616F3E1F}" srcId="{FB44FFAC-3570-4EFE-B5DF-6DF960F2BBED}" destId="{37160F3D-2FB5-4A76-A9CE-F5E7FA80F9C6}" srcOrd="0" destOrd="0" parTransId="{E99041FE-3AB0-42CE-9818-1A6057DC9A3F}" sibTransId="{52CA1E9E-8F7A-48EA-8698-3E7875B9EFA7}"/>
    <dgm:cxn modelId="{D7CC087D-37D3-41EC-9AC2-999C7417DD80}" srcId="{F24B018E-6959-4B49-822F-4AAF5167076D}" destId="{B3DCC6CC-DFEE-4242-8EE4-8D1FF80C4DF3}" srcOrd="0" destOrd="0" parTransId="{202924D5-F5D7-40D4-A1C8-5FB0354928B3}" sibTransId="{860638E8-30FD-47D4-834B-D50BA9E88413}"/>
    <dgm:cxn modelId="{8D0BED7D-9E48-47C6-8E34-9982C60F00C7}" type="presOf" srcId="{B3DCC6CC-DFEE-4242-8EE4-8D1FF80C4DF3}" destId="{8D1F62C4-FCE7-4601-9609-5F1CA8AE896C}" srcOrd="0" destOrd="0" presId="urn:microsoft.com/office/officeart/2005/8/layout/list1"/>
    <dgm:cxn modelId="{D7F4D398-6D1B-464E-905D-65311308EFE8}" type="presOf" srcId="{FB44FFAC-3570-4EFE-B5DF-6DF960F2BBED}" destId="{11CF0C15-4BBD-49AE-97F8-0EF0C0F100F5}" srcOrd="0" destOrd="0" presId="urn:microsoft.com/office/officeart/2005/8/layout/list1"/>
    <dgm:cxn modelId="{7E2F35A2-F850-4388-B7BC-BB9C58E577FF}" type="presOf" srcId="{6635EA44-7F5E-4C14-9E53-A29F9B6D1066}" destId="{D053F091-DAB9-49C7-9199-0710847836EB}" srcOrd="0" destOrd="0" presId="urn:microsoft.com/office/officeart/2005/8/layout/list1"/>
    <dgm:cxn modelId="{FF5D9FAD-7656-4C03-8B24-FF1920BC46ED}" type="presOf" srcId="{2E7760A8-88F7-48EA-A216-3F34C5ACD42F}" destId="{A8735E79-DA40-47F2-9064-2795CCCB3765}" srcOrd="0" destOrd="0" presId="urn:microsoft.com/office/officeart/2005/8/layout/list1"/>
    <dgm:cxn modelId="{599357B0-94EE-41B7-9A9B-AA24EFE8BE09}" type="presOf" srcId="{8A8C8E74-A2D4-4B51-A342-2B79A7FC48C2}" destId="{F9DA7936-4098-4DDF-9206-9F7965D1D0E9}" srcOrd="0" destOrd="0" presId="urn:microsoft.com/office/officeart/2005/8/layout/list1"/>
    <dgm:cxn modelId="{9E8505C4-7EF7-418B-BFF6-ADD0B4273CE5}" type="presOf" srcId="{2E7760A8-88F7-48EA-A216-3F34C5ACD42F}" destId="{CBA87509-4B84-4D37-B810-6B027B7EA450}" srcOrd="1" destOrd="0" presId="urn:microsoft.com/office/officeart/2005/8/layout/list1"/>
    <dgm:cxn modelId="{1C3438C9-C5D0-4723-AD4E-F063F3EE9A6B}" srcId="{8A8C8E74-A2D4-4B51-A342-2B79A7FC48C2}" destId="{2E7760A8-88F7-48EA-A216-3F34C5ACD42F}" srcOrd="0" destOrd="0" parTransId="{1C5D3511-38D7-4974-AA78-683DEC0F30BA}" sibTransId="{77A24011-AB35-4C3F-A5A8-6415C9CC503C}"/>
    <dgm:cxn modelId="{919966F4-9BD6-4A9A-B6DD-E1FCE4C7D6E0}" srcId="{8A8C8E74-A2D4-4B51-A342-2B79A7FC48C2}" destId="{FB44FFAC-3570-4EFE-B5DF-6DF960F2BBED}" srcOrd="1" destOrd="0" parTransId="{12AFD4B5-90C4-42FF-90E6-AE43DCB41AD3}" sibTransId="{4D1BD82E-C028-4D14-9542-51B54FCA5F12}"/>
    <dgm:cxn modelId="{8EBA1767-290D-40CC-9770-ECED3B34F5A4}" type="presParOf" srcId="{F9DA7936-4098-4DDF-9206-9F7965D1D0E9}" destId="{FFBCFB4E-716E-44D4-A4F4-0F7131BF38AD}" srcOrd="0" destOrd="0" presId="urn:microsoft.com/office/officeart/2005/8/layout/list1"/>
    <dgm:cxn modelId="{7FF47122-0CBC-484E-B521-AA951B983D3C}" type="presParOf" srcId="{FFBCFB4E-716E-44D4-A4F4-0F7131BF38AD}" destId="{A8735E79-DA40-47F2-9064-2795CCCB3765}" srcOrd="0" destOrd="0" presId="urn:microsoft.com/office/officeart/2005/8/layout/list1"/>
    <dgm:cxn modelId="{AC714BED-A411-4242-BD2C-E90B6A0C6952}" type="presParOf" srcId="{FFBCFB4E-716E-44D4-A4F4-0F7131BF38AD}" destId="{CBA87509-4B84-4D37-B810-6B027B7EA450}" srcOrd="1" destOrd="0" presId="urn:microsoft.com/office/officeart/2005/8/layout/list1"/>
    <dgm:cxn modelId="{FCAE8EFB-A691-4622-BCC3-60F1A87573B1}" type="presParOf" srcId="{F9DA7936-4098-4DDF-9206-9F7965D1D0E9}" destId="{8ED6BD74-2814-4753-983F-2666CCDE1B40}" srcOrd="1" destOrd="0" presId="urn:microsoft.com/office/officeart/2005/8/layout/list1"/>
    <dgm:cxn modelId="{258BA870-8EFD-4A09-9B6E-9A1DE3DB7A46}" type="presParOf" srcId="{F9DA7936-4098-4DDF-9206-9F7965D1D0E9}" destId="{D053F091-DAB9-49C7-9199-0710847836EB}" srcOrd="2" destOrd="0" presId="urn:microsoft.com/office/officeart/2005/8/layout/list1"/>
    <dgm:cxn modelId="{70E601F5-7D3E-4973-92FA-F5691AC6A2DC}" type="presParOf" srcId="{F9DA7936-4098-4DDF-9206-9F7965D1D0E9}" destId="{FF9273FB-D496-4DE0-8EEB-94571A5B8E40}" srcOrd="3" destOrd="0" presId="urn:microsoft.com/office/officeart/2005/8/layout/list1"/>
    <dgm:cxn modelId="{E3A5350E-1715-4BD9-98CB-232A000191CB}" type="presParOf" srcId="{F9DA7936-4098-4DDF-9206-9F7965D1D0E9}" destId="{E302B97C-AFA1-400D-BE0F-5E7EA3F38884}" srcOrd="4" destOrd="0" presId="urn:microsoft.com/office/officeart/2005/8/layout/list1"/>
    <dgm:cxn modelId="{A622E1F9-A122-4DD9-B830-EDFAF4673FFB}" type="presParOf" srcId="{E302B97C-AFA1-400D-BE0F-5E7EA3F38884}" destId="{11CF0C15-4BBD-49AE-97F8-0EF0C0F100F5}" srcOrd="0" destOrd="0" presId="urn:microsoft.com/office/officeart/2005/8/layout/list1"/>
    <dgm:cxn modelId="{E0C9C4FD-6ECD-48B0-AD85-3A7454B5A16B}" type="presParOf" srcId="{E302B97C-AFA1-400D-BE0F-5E7EA3F38884}" destId="{23BECD58-A35E-4112-8DF6-896951CBBF8D}" srcOrd="1" destOrd="0" presId="urn:microsoft.com/office/officeart/2005/8/layout/list1"/>
    <dgm:cxn modelId="{823BF2DB-3BC8-4AF6-B7D3-732AF185773F}" type="presParOf" srcId="{F9DA7936-4098-4DDF-9206-9F7965D1D0E9}" destId="{F5A5205E-EFD1-4BB9-9C06-3CABCDCAB045}" srcOrd="5" destOrd="0" presId="urn:microsoft.com/office/officeart/2005/8/layout/list1"/>
    <dgm:cxn modelId="{A6B22AE1-56B9-47C2-B7FB-9217B6DDB934}" type="presParOf" srcId="{F9DA7936-4098-4DDF-9206-9F7965D1D0E9}" destId="{CB0B104D-2E40-4070-A223-1A5EF742EE8B}" srcOrd="6" destOrd="0" presId="urn:microsoft.com/office/officeart/2005/8/layout/list1"/>
    <dgm:cxn modelId="{C18E4269-B17D-4E28-9E03-409DD6F8F714}" type="presParOf" srcId="{F9DA7936-4098-4DDF-9206-9F7965D1D0E9}" destId="{176906EA-3477-4B55-B18B-5FA9ACE97CB7}" srcOrd="7" destOrd="0" presId="urn:microsoft.com/office/officeart/2005/8/layout/list1"/>
    <dgm:cxn modelId="{0C72E219-476C-44F7-AC04-6D6FDA08F87D}" type="presParOf" srcId="{F9DA7936-4098-4DDF-9206-9F7965D1D0E9}" destId="{6D17EE1B-5FB6-438B-9790-1585F860B714}" srcOrd="8" destOrd="0" presId="urn:microsoft.com/office/officeart/2005/8/layout/list1"/>
    <dgm:cxn modelId="{05CF42E7-8CD4-4CDC-B33B-D361720D18FB}" type="presParOf" srcId="{6D17EE1B-5FB6-438B-9790-1585F860B714}" destId="{E7BB91C0-212B-4FE8-85A5-76F425DA8EAA}" srcOrd="0" destOrd="0" presId="urn:microsoft.com/office/officeart/2005/8/layout/list1"/>
    <dgm:cxn modelId="{267B5901-9953-41E9-8E5D-4C9C20B966FD}" type="presParOf" srcId="{6D17EE1B-5FB6-438B-9790-1585F860B714}" destId="{079B0D3D-19A3-41A9-8265-03C813FCF02B}" srcOrd="1" destOrd="0" presId="urn:microsoft.com/office/officeart/2005/8/layout/list1"/>
    <dgm:cxn modelId="{B4E36C58-AACE-4FF9-BB1A-5269E5A8540F}" type="presParOf" srcId="{F9DA7936-4098-4DDF-9206-9F7965D1D0E9}" destId="{131D90BA-22C3-4DA0-A98C-8846A61EBB5F}" srcOrd="9" destOrd="0" presId="urn:microsoft.com/office/officeart/2005/8/layout/list1"/>
    <dgm:cxn modelId="{0FDEA99D-6DBF-4C96-9E4E-33486E215D5E}" type="presParOf" srcId="{F9DA7936-4098-4DDF-9206-9F7965D1D0E9}" destId="{8D1F62C4-FCE7-4601-9609-5F1CA8AE896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00767E-58B4-44C5-89F5-6717855A69D2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l-GR"/>
        </a:p>
      </dgm:t>
    </dgm:pt>
    <dgm:pt modelId="{8B939C84-D108-4FA7-81E6-77CC2C52A1D7}">
      <dgm:prSet custT="1"/>
      <dgm:spPr/>
      <dgm:t>
        <a:bodyPr/>
        <a:lstStyle/>
        <a:p>
          <a:r>
            <a:rPr lang="en-GB" sz="1800" b="1" dirty="0"/>
            <a:t>Modified </a:t>
          </a:r>
          <a:r>
            <a:rPr lang="en-GB" sz="1800" b="1" dirty="0" err="1"/>
            <a:t>Dragonnet</a:t>
          </a:r>
          <a:endParaRPr lang="el-GR" sz="1800" b="1" dirty="0"/>
        </a:p>
      </dgm:t>
    </dgm:pt>
    <dgm:pt modelId="{39A146DF-3A32-40CD-8D7B-1AF4FDC5A0F0}" type="parTrans" cxnId="{49EC8A97-CFAA-4466-88AC-22AA42B79776}">
      <dgm:prSet/>
      <dgm:spPr/>
      <dgm:t>
        <a:bodyPr/>
        <a:lstStyle/>
        <a:p>
          <a:endParaRPr lang="el-GR" sz="1800"/>
        </a:p>
      </dgm:t>
    </dgm:pt>
    <dgm:pt modelId="{71075632-FD52-4E72-BF93-2240AB84B854}" type="sibTrans" cxnId="{49EC8A97-CFAA-4466-88AC-22AA42B79776}">
      <dgm:prSet/>
      <dgm:spPr/>
      <dgm:t>
        <a:bodyPr/>
        <a:lstStyle/>
        <a:p>
          <a:endParaRPr lang="el-GR" sz="1800"/>
        </a:p>
      </dgm:t>
    </dgm:pt>
    <dgm:pt modelId="{28FBD447-BAEE-49FD-AFA9-2E7C6AD8321F}">
      <dgm:prSet custT="1"/>
      <dgm:spPr/>
      <dgm:t>
        <a:bodyPr/>
        <a:lstStyle/>
        <a:p>
          <a:r>
            <a:rPr lang="en-US" sz="1600" b="0" i="0" baseline="0" dirty="0"/>
            <a:t>Treatment effect estimation through the prediction of the conditional outcomes</a:t>
          </a:r>
          <a:endParaRPr lang="el-GR" sz="1600" dirty="0"/>
        </a:p>
      </dgm:t>
    </dgm:pt>
    <dgm:pt modelId="{6424C8DC-8C4F-4737-8548-90447DEF9FC1}" type="parTrans" cxnId="{39A2E79B-A82A-4749-8D02-E71C561D11CD}">
      <dgm:prSet/>
      <dgm:spPr/>
      <dgm:t>
        <a:bodyPr/>
        <a:lstStyle/>
        <a:p>
          <a:endParaRPr lang="el-GR" sz="1800"/>
        </a:p>
      </dgm:t>
    </dgm:pt>
    <dgm:pt modelId="{8B9EC26D-E1F3-42A2-A7E0-A2AA0D3B84A1}" type="sibTrans" cxnId="{39A2E79B-A82A-4749-8D02-E71C561D11CD}">
      <dgm:prSet/>
      <dgm:spPr/>
      <dgm:t>
        <a:bodyPr/>
        <a:lstStyle/>
        <a:p>
          <a:endParaRPr lang="el-GR" sz="1800"/>
        </a:p>
      </dgm:t>
    </dgm:pt>
    <dgm:pt modelId="{A571C104-36BE-4EC6-BC0A-25F9DB976583}">
      <dgm:prSet custT="1"/>
      <dgm:spPr/>
      <dgm:t>
        <a:bodyPr/>
        <a:lstStyle/>
        <a:p>
          <a:r>
            <a:rPr lang="en-US" sz="1600" b="0" i="0" baseline="0" dirty="0"/>
            <a:t>Estimation of propensity score</a:t>
          </a:r>
          <a:endParaRPr lang="el-GR" sz="1600" dirty="0"/>
        </a:p>
      </dgm:t>
    </dgm:pt>
    <dgm:pt modelId="{74BA4EAD-17EC-412F-B4D2-231AD732585A}" type="parTrans" cxnId="{C5F086DB-13A0-4C4D-B420-84C9107C9867}">
      <dgm:prSet/>
      <dgm:spPr/>
      <dgm:t>
        <a:bodyPr/>
        <a:lstStyle/>
        <a:p>
          <a:endParaRPr lang="el-GR" sz="1800"/>
        </a:p>
      </dgm:t>
    </dgm:pt>
    <dgm:pt modelId="{9764F6A8-F1C6-4F07-88C3-FA13079BB66E}" type="sibTrans" cxnId="{C5F086DB-13A0-4C4D-B420-84C9107C9867}">
      <dgm:prSet/>
      <dgm:spPr/>
      <dgm:t>
        <a:bodyPr/>
        <a:lstStyle/>
        <a:p>
          <a:endParaRPr lang="el-GR" sz="1800"/>
        </a:p>
      </dgm:t>
    </dgm:pt>
    <dgm:pt modelId="{794F9B42-2FA5-4AA6-AF0D-EED7692B0372}">
      <dgm:prSet custT="1"/>
      <dgm:spPr/>
      <dgm:t>
        <a:bodyPr/>
        <a:lstStyle/>
        <a:p>
          <a:r>
            <a:rPr lang="en-GB" sz="1800" b="1" dirty="0"/>
            <a:t>Methodology</a:t>
          </a:r>
          <a:endParaRPr lang="el-GR" sz="1800" b="1" dirty="0"/>
        </a:p>
      </dgm:t>
    </dgm:pt>
    <dgm:pt modelId="{FE40B184-56A1-4401-B681-8CAC44DA19EF}" type="parTrans" cxnId="{37B3299A-4A4A-46D4-8760-E5288FE988AF}">
      <dgm:prSet/>
      <dgm:spPr/>
      <dgm:t>
        <a:bodyPr/>
        <a:lstStyle/>
        <a:p>
          <a:endParaRPr lang="el-GR" sz="1800"/>
        </a:p>
      </dgm:t>
    </dgm:pt>
    <dgm:pt modelId="{6B10AD7C-568F-4E5A-BAF5-5D4C3F977658}" type="sibTrans" cxnId="{37B3299A-4A4A-46D4-8760-E5288FE988AF}">
      <dgm:prSet/>
      <dgm:spPr/>
      <dgm:t>
        <a:bodyPr/>
        <a:lstStyle/>
        <a:p>
          <a:endParaRPr lang="el-GR" sz="1800"/>
        </a:p>
      </dgm:t>
    </dgm:pt>
    <dgm:pt modelId="{95DE3FB1-9257-4718-8BD2-EC5368C9E994}">
      <dgm:prSet custT="1"/>
      <dgm:spPr/>
      <dgm:t>
        <a:bodyPr/>
        <a:lstStyle/>
        <a:p>
          <a:r>
            <a:rPr lang="en-US" sz="1600" b="0" i="0" baseline="0" dirty="0"/>
            <a:t>Enriching </a:t>
          </a:r>
          <a:r>
            <a:rPr lang="en-US" sz="1600" b="0" i="0" baseline="0" dirty="0" err="1"/>
            <a:t>Dragonnet’s</a:t>
          </a:r>
          <a:r>
            <a:rPr lang="en-US" sz="1600" b="0" i="0" baseline="0" dirty="0"/>
            <a:t> inputs with the average outcomes of the nearest neighbors from the control and treatment group along with the covariates.</a:t>
          </a:r>
          <a:endParaRPr lang="el-GR" sz="1600" dirty="0"/>
        </a:p>
      </dgm:t>
    </dgm:pt>
    <dgm:pt modelId="{13486664-2ECA-4EBE-ACAA-AACCCBA4E88C}" type="parTrans" cxnId="{12CF2CE4-0DE5-4429-9CB6-0FD2E17C1E92}">
      <dgm:prSet/>
      <dgm:spPr/>
      <dgm:t>
        <a:bodyPr/>
        <a:lstStyle/>
        <a:p>
          <a:endParaRPr lang="el-GR" sz="1800"/>
        </a:p>
      </dgm:t>
    </dgm:pt>
    <dgm:pt modelId="{161049BE-99B6-4931-A92B-AA1D3FE7782A}" type="sibTrans" cxnId="{12CF2CE4-0DE5-4429-9CB6-0FD2E17C1E92}">
      <dgm:prSet/>
      <dgm:spPr/>
      <dgm:t>
        <a:bodyPr/>
        <a:lstStyle/>
        <a:p>
          <a:endParaRPr lang="el-GR" sz="1800"/>
        </a:p>
      </dgm:t>
    </dgm:pt>
    <dgm:pt modelId="{C97BB11E-5FE7-4945-8606-115583B7499C}">
      <dgm:prSet custT="1"/>
      <dgm:spPr/>
      <dgm:t>
        <a:bodyPr/>
        <a:lstStyle/>
        <a:p>
          <a:r>
            <a:rPr lang="en-GB" sz="1600" dirty="0"/>
            <a:t>Loss function – Target regularization (Shi et al.)</a:t>
          </a:r>
          <a:endParaRPr lang="el-GR" sz="1600" dirty="0"/>
        </a:p>
      </dgm:t>
    </dgm:pt>
    <dgm:pt modelId="{5CFB2BAC-F998-47D7-A0E8-5A9E1F17FE95}" type="parTrans" cxnId="{BC154EF8-DCED-4C31-BB25-0FD6BD2018BD}">
      <dgm:prSet/>
      <dgm:spPr/>
      <dgm:t>
        <a:bodyPr/>
        <a:lstStyle/>
        <a:p>
          <a:endParaRPr lang="el-GR"/>
        </a:p>
      </dgm:t>
    </dgm:pt>
    <dgm:pt modelId="{BB515288-165E-473F-AD09-96B1AAFA66C3}" type="sibTrans" cxnId="{BC154EF8-DCED-4C31-BB25-0FD6BD2018BD}">
      <dgm:prSet/>
      <dgm:spPr/>
      <dgm:t>
        <a:bodyPr/>
        <a:lstStyle/>
        <a:p>
          <a:endParaRPr lang="el-GR"/>
        </a:p>
      </dgm:t>
    </dgm:pt>
    <dgm:pt modelId="{32D8DD95-8347-4E15-8082-3574E74ABF98}" type="pres">
      <dgm:prSet presAssocID="{CB00767E-58B4-44C5-89F5-6717855A69D2}" presName="linear" presStyleCnt="0">
        <dgm:presLayoutVars>
          <dgm:dir/>
          <dgm:animLvl val="lvl"/>
          <dgm:resizeHandles val="exact"/>
        </dgm:presLayoutVars>
      </dgm:prSet>
      <dgm:spPr/>
    </dgm:pt>
    <dgm:pt modelId="{F50CADCA-82CC-452D-891A-19B34663EB14}" type="pres">
      <dgm:prSet presAssocID="{8B939C84-D108-4FA7-81E6-77CC2C52A1D7}" presName="parentLin" presStyleCnt="0"/>
      <dgm:spPr/>
    </dgm:pt>
    <dgm:pt modelId="{88055DB3-6B8D-4A8A-B0AB-6E122B66BA57}" type="pres">
      <dgm:prSet presAssocID="{8B939C84-D108-4FA7-81E6-77CC2C52A1D7}" presName="parentLeftMargin" presStyleLbl="node1" presStyleIdx="0" presStyleCnt="2"/>
      <dgm:spPr/>
    </dgm:pt>
    <dgm:pt modelId="{C6E70F94-F9E9-479A-B28A-19F89A23BF9D}" type="pres">
      <dgm:prSet presAssocID="{8B939C84-D108-4FA7-81E6-77CC2C52A1D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F842529-AE31-4098-8C2F-7B85ED4C0837}" type="pres">
      <dgm:prSet presAssocID="{8B939C84-D108-4FA7-81E6-77CC2C52A1D7}" presName="negativeSpace" presStyleCnt="0"/>
      <dgm:spPr/>
    </dgm:pt>
    <dgm:pt modelId="{C4C8429F-B894-49A7-82B6-53AF9B636D2E}" type="pres">
      <dgm:prSet presAssocID="{8B939C84-D108-4FA7-81E6-77CC2C52A1D7}" presName="childText" presStyleLbl="conFgAcc1" presStyleIdx="0" presStyleCnt="2">
        <dgm:presLayoutVars>
          <dgm:bulletEnabled val="1"/>
        </dgm:presLayoutVars>
      </dgm:prSet>
      <dgm:spPr/>
    </dgm:pt>
    <dgm:pt modelId="{68D0F498-0763-4E4D-B21D-79E1C5086289}" type="pres">
      <dgm:prSet presAssocID="{71075632-FD52-4E72-BF93-2240AB84B854}" presName="spaceBetweenRectangles" presStyleCnt="0"/>
      <dgm:spPr/>
    </dgm:pt>
    <dgm:pt modelId="{27877875-F45F-4240-AE32-6C7694079A05}" type="pres">
      <dgm:prSet presAssocID="{794F9B42-2FA5-4AA6-AF0D-EED7692B0372}" presName="parentLin" presStyleCnt="0"/>
      <dgm:spPr/>
    </dgm:pt>
    <dgm:pt modelId="{7470801C-2E8A-47B2-B4B2-FA5675747BC5}" type="pres">
      <dgm:prSet presAssocID="{794F9B42-2FA5-4AA6-AF0D-EED7692B0372}" presName="parentLeftMargin" presStyleLbl="node1" presStyleIdx="0" presStyleCnt="2"/>
      <dgm:spPr/>
    </dgm:pt>
    <dgm:pt modelId="{375DA13E-2806-4C01-B162-DC65FF5FEB02}" type="pres">
      <dgm:prSet presAssocID="{794F9B42-2FA5-4AA6-AF0D-EED7692B037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788EE14-8B77-4C57-B99F-8DAAB0610CB1}" type="pres">
      <dgm:prSet presAssocID="{794F9B42-2FA5-4AA6-AF0D-EED7692B0372}" presName="negativeSpace" presStyleCnt="0"/>
      <dgm:spPr/>
    </dgm:pt>
    <dgm:pt modelId="{E0F70795-448C-4105-B989-049B0A847C66}" type="pres">
      <dgm:prSet presAssocID="{794F9B42-2FA5-4AA6-AF0D-EED7692B037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D865D14-E51C-4688-B25B-BA856C874B6E}" type="presOf" srcId="{794F9B42-2FA5-4AA6-AF0D-EED7692B0372}" destId="{375DA13E-2806-4C01-B162-DC65FF5FEB02}" srcOrd="1" destOrd="0" presId="urn:microsoft.com/office/officeart/2005/8/layout/list1"/>
    <dgm:cxn modelId="{86DEDD1E-2B7A-4C22-9F26-39F7DF717E79}" type="presOf" srcId="{A571C104-36BE-4EC6-BC0A-25F9DB976583}" destId="{C4C8429F-B894-49A7-82B6-53AF9B636D2E}" srcOrd="0" destOrd="1" presId="urn:microsoft.com/office/officeart/2005/8/layout/list1"/>
    <dgm:cxn modelId="{68385C33-0655-4020-960A-18C309B8AC7E}" type="presOf" srcId="{8B939C84-D108-4FA7-81E6-77CC2C52A1D7}" destId="{88055DB3-6B8D-4A8A-B0AB-6E122B66BA57}" srcOrd="0" destOrd="0" presId="urn:microsoft.com/office/officeart/2005/8/layout/list1"/>
    <dgm:cxn modelId="{6233A95E-9528-4FEC-A660-19DCA9143B82}" type="presOf" srcId="{28FBD447-BAEE-49FD-AFA9-2E7C6AD8321F}" destId="{C4C8429F-B894-49A7-82B6-53AF9B636D2E}" srcOrd="0" destOrd="0" presId="urn:microsoft.com/office/officeart/2005/8/layout/list1"/>
    <dgm:cxn modelId="{28A8DD85-7077-4E1F-8754-30AD5239C497}" type="presOf" srcId="{C97BB11E-5FE7-4945-8606-115583B7499C}" destId="{E0F70795-448C-4105-B989-049B0A847C66}" srcOrd="0" destOrd="1" presId="urn:microsoft.com/office/officeart/2005/8/layout/list1"/>
    <dgm:cxn modelId="{49EC8A97-CFAA-4466-88AC-22AA42B79776}" srcId="{CB00767E-58B4-44C5-89F5-6717855A69D2}" destId="{8B939C84-D108-4FA7-81E6-77CC2C52A1D7}" srcOrd="0" destOrd="0" parTransId="{39A146DF-3A32-40CD-8D7B-1AF4FDC5A0F0}" sibTransId="{71075632-FD52-4E72-BF93-2240AB84B854}"/>
    <dgm:cxn modelId="{37B3299A-4A4A-46D4-8760-E5288FE988AF}" srcId="{CB00767E-58B4-44C5-89F5-6717855A69D2}" destId="{794F9B42-2FA5-4AA6-AF0D-EED7692B0372}" srcOrd="1" destOrd="0" parTransId="{FE40B184-56A1-4401-B681-8CAC44DA19EF}" sibTransId="{6B10AD7C-568F-4E5A-BAF5-5D4C3F977658}"/>
    <dgm:cxn modelId="{39A2E79B-A82A-4749-8D02-E71C561D11CD}" srcId="{8B939C84-D108-4FA7-81E6-77CC2C52A1D7}" destId="{28FBD447-BAEE-49FD-AFA9-2E7C6AD8321F}" srcOrd="0" destOrd="0" parTransId="{6424C8DC-8C4F-4737-8548-90447DEF9FC1}" sibTransId="{8B9EC26D-E1F3-42A2-A7E0-A2AA0D3B84A1}"/>
    <dgm:cxn modelId="{3197D6A9-929A-4384-8995-88307E4F205B}" type="presOf" srcId="{CB00767E-58B4-44C5-89F5-6717855A69D2}" destId="{32D8DD95-8347-4E15-8082-3574E74ABF98}" srcOrd="0" destOrd="0" presId="urn:microsoft.com/office/officeart/2005/8/layout/list1"/>
    <dgm:cxn modelId="{0AA00EAC-2781-4C6A-B5EF-67E06068B6E3}" type="presOf" srcId="{95DE3FB1-9257-4718-8BD2-EC5368C9E994}" destId="{E0F70795-448C-4105-B989-049B0A847C66}" srcOrd="0" destOrd="0" presId="urn:microsoft.com/office/officeart/2005/8/layout/list1"/>
    <dgm:cxn modelId="{DF790CB5-5F6C-4BED-93A3-E9F693FF13C4}" type="presOf" srcId="{794F9B42-2FA5-4AA6-AF0D-EED7692B0372}" destId="{7470801C-2E8A-47B2-B4B2-FA5675747BC5}" srcOrd="0" destOrd="0" presId="urn:microsoft.com/office/officeart/2005/8/layout/list1"/>
    <dgm:cxn modelId="{C5F086DB-13A0-4C4D-B420-84C9107C9867}" srcId="{8B939C84-D108-4FA7-81E6-77CC2C52A1D7}" destId="{A571C104-36BE-4EC6-BC0A-25F9DB976583}" srcOrd="1" destOrd="0" parTransId="{74BA4EAD-17EC-412F-B4D2-231AD732585A}" sibTransId="{9764F6A8-F1C6-4F07-88C3-FA13079BB66E}"/>
    <dgm:cxn modelId="{62A8AEDB-12D1-4FD9-BB7C-C550F6913310}" type="presOf" srcId="{8B939C84-D108-4FA7-81E6-77CC2C52A1D7}" destId="{C6E70F94-F9E9-479A-B28A-19F89A23BF9D}" srcOrd="1" destOrd="0" presId="urn:microsoft.com/office/officeart/2005/8/layout/list1"/>
    <dgm:cxn modelId="{12CF2CE4-0DE5-4429-9CB6-0FD2E17C1E92}" srcId="{794F9B42-2FA5-4AA6-AF0D-EED7692B0372}" destId="{95DE3FB1-9257-4718-8BD2-EC5368C9E994}" srcOrd="0" destOrd="0" parTransId="{13486664-2ECA-4EBE-ACAA-AACCCBA4E88C}" sibTransId="{161049BE-99B6-4931-A92B-AA1D3FE7782A}"/>
    <dgm:cxn modelId="{BC154EF8-DCED-4C31-BB25-0FD6BD2018BD}" srcId="{794F9B42-2FA5-4AA6-AF0D-EED7692B0372}" destId="{C97BB11E-5FE7-4945-8606-115583B7499C}" srcOrd="1" destOrd="0" parTransId="{5CFB2BAC-F998-47D7-A0E8-5A9E1F17FE95}" sibTransId="{BB515288-165E-473F-AD09-96B1AAFA66C3}"/>
    <dgm:cxn modelId="{D378D0D4-7FB3-4BBE-BBE9-7CBF1088A97B}" type="presParOf" srcId="{32D8DD95-8347-4E15-8082-3574E74ABF98}" destId="{F50CADCA-82CC-452D-891A-19B34663EB14}" srcOrd="0" destOrd="0" presId="urn:microsoft.com/office/officeart/2005/8/layout/list1"/>
    <dgm:cxn modelId="{B8B15A6C-497D-4DE7-945A-F05B03B6F5C2}" type="presParOf" srcId="{F50CADCA-82CC-452D-891A-19B34663EB14}" destId="{88055DB3-6B8D-4A8A-B0AB-6E122B66BA57}" srcOrd="0" destOrd="0" presId="urn:microsoft.com/office/officeart/2005/8/layout/list1"/>
    <dgm:cxn modelId="{00667866-B0BC-40E7-B81E-F02BEB251511}" type="presParOf" srcId="{F50CADCA-82CC-452D-891A-19B34663EB14}" destId="{C6E70F94-F9E9-479A-B28A-19F89A23BF9D}" srcOrd="1" destOrd="0" presId="urn:microsoft.com/office/officeart/2005/8/layout/list1"/>
    <dgm:cxn modelId="{F10CEB6C-BFF8-433C-839A-33C59F2C1EEF}" type="presParOf" srcId="{32D8DD95-8347-4E15-8082-3574E74ABF98}" destId="{5F842529-AE31-4098-8C2F-7B85ED4C0837}" srcOrd="1" destOrd="0" presId="urn:microsoft.com/office/officeart/2005/8/layout/list1"/>
    <dgm:cxn modelId="{BC0C5690-20A3-45DB-8118-E0594635CFF4}" type="presParOf" srcId="{32D8DD95-8347-4E15-8082-3574E74ABF98}" destId="{C4C8429F-B894-49A7-82B6-53AF9B636D2E}" srcOrd="2" destOrd="0" presId="urn:microsoft.com/office/officeart/2005/8/layout/list1"/>
    <dgm:cxn modelId="{9D0A3057-E74C-4DD4-980E-5D9A62A87912}" type="presParOf" srcId="{32D8DD95-8347-4E15-8082-3574E74ABF98}" destId="{68D0F498-0763-4E4D-B21D-79E1C5086289}" srcOrd="3" destOrd="0" presId="urn:microsoft.com/office/officeart/2005/8/layout/list1"/>
    <dgm:cxn modelId="{C5CF5746-2F3A-4A8E-8409-D7F13C918C66}" type="presParOf" srcId="{32D8DD95-8347-4E15-8082-3574E74ABF98}" destId="{27877875-F45F-4240-AE32-6C7694079A05}" srcOrd="4" destOrd="0" presId="urn:microsoft.com/office/officeart/2005/8/layout/list1"/>
    <dgm:cxn modelId="{F24CE3DC-F200-4B9C-841D-1C7A7416B2A1}" type="presParOf" srcId="{27877875-F45F-4240-AE32-6C7694079A05}" destId="{7470801C-2E8A-47B2-B4B2-FA5675747BC5}" srcOrd="0" destOrd="0" presId="urn:microsoft.com/office/officeart/2005/8/layout/list1"/>
    <dgm:cxn modelId="{15EE5C21-6A4C-4D72-92B7-947BC95F33FA}" type="presParOf" srcId="{27877875-F45F-4240-AE32-6C7694079A05}" destId="{375DA13E-2806-4C01-B162-DC65FF5FEB02}" srcOrd="1" destOrd="0" presId="urn:microsoft.com/office/officeart/2005/8/layout/list1"/>
    <dgm:cxn modelId="{A8EE4417-A27F-4120-B275-3E4D8645740F}" type="presParOf" srcId="{32D8DD95-8347-4E15-8082-3574E74ABF98}" destId="{F788EE14-8B77-4C57-B99F-8DAAB0610CB1}" srcOrd="5" destOrd="0" presId="urn:microsoft.com/office/officeart/2005/8/layout/list1"/>
    <dgm:cxn modelId="{E7812C9E-47BB-49B0-90BB-79FF9F6E3E80}" type="presParOf" srcId="{32D8DD95-8347-4E15-8082-3574E74ABF98}" destId="{E0F70795-448C-4105-B989-049B0A847C6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8E0F7D-1350-4233-B312-1664EDE4F441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l-GR"/>
        </a:p>
      </dgm:t>
    </dgm:pt>
    <dgm:pt modelId="{BFACCE60-85EA-4860-AC9D-005656071E10}">
      <dgm:prSet custT="1"/>
      <dgm:spPr/>
      <dgm:t>
        <a:bodyPr/>
        <a:lstStyle/>
        <a:p>
          <a:r>
            <a:rPr lang="en-US" sz="1800" b="1" i="0" baseline="0" dirty="0"/>
            <a:t>Motivation</a:t>
          </a:r>
          <a:endParaRPr lang="el-GR" sz="1600" b="1" i="0" dirty="0"/>
        </a:p>
      </dgm:t>
    </dgm:pt>
    <dgm:pt modelId="{90A33C14-9D83-4A30-93C0-7D41ADA9ACAC}" type="parTrans" cxnId="{53405658-2B1E-4FCC-999B-77ECE16244C8}">
      <dgm:prSet/>
      <dgm:spPr/>
      <dgm:t>
        <a:bodyPr/>
        <a:lstStyle/>
        <a:p>
          <a:endParaRPr lang="el-GR" sz="1600"/>
        </a:p>
      </dgm:t>
    </dgm:pt>
    <dgm:pt modelId="{75FA07A8-A99F-40A5-A6B9-EE2AA897E875}" type="sibTrans" cxnId="{53405658-2B1E-4FCC-999B-77ECE16244C8}">
      <dgm:prSet/>
      <dgm:spPr/>
      <dgm:t>
        <a:bodyPr/>
        <a:lstStyle/>
        <a:p>
          <a:endParaRPr lang="el-GR" sz="1600"/>
        </a:p>
      </dgm:t>
    </dgm:pt>
    <dgm:pt modelId="{095CE4B8-5A91-425C-AAB1-953A1CAD4632}">
      <dgm:prSet custT="1"/>
      <dgm:spPr/>
      <dgm:t>
        <a:bodyPr/>
        <a:lstStyle/>
        <a:p>
          <a:r>
            <a:rPr lang="en-US" sz="1600" b="0" i="1" baseline="0" dirty="0"/>
            <a:t>Reduce bias </a:t>
          </a:r>
          <a:r>
            <a:rPr lang="en-US" sz="1600" b="0" i="0" baseline="0" dirty="0"/>
            <a:t>and </a:t>
          </a:r>
          <a:r>
            <a:rPr lang="en-US" sz="1600" b="0" i="1" baseline="0" dirty="0"/>
            <a:t>increase the prediction accuracy</a:t>
          </a:r>
          <a:endParaRPr lang="el-GR" sz="1600" dirty="0"/>
        </a:p>
      </dgm:t>
    </dgm:pt>
    <dgm:pt modelId="{826F171F-5B43-48CF-B517-6BB9D0DAB774}" type="parTrans" cxnId="{EC587BA2-7DAE-4882-B73C-0D12A6A499D2}">
      <dgm:prSet/>
      <dgm:spPr/>
      <dgm:t>
        <a:bodyPr/>
        <a:lstStyle/>
        <a:p>
          <a:endParaRPr lang="el-GR" sz="1600"/>
        </a:p>
      </dgm:t>
    </dgm:pt>
    <dgm:pt modelId="{CB77A5FC-E96B-4428-A391-239E40FF7454}" type="sibTrans" cxnId="{EC587BA2-7DAE-4882-B73C-0D12A6A499D2}">
      <dgm:prSet/>
      <dgm:spPr/>
      <dgm:t>
        <a:bodyPr/>
        <a:lstStyle/>
        <a:p>
          <a:endParaRPr lang="el-GR" sz="1600"/>
        </a:p>
      </dgm:t>
    </dgm:pt>
    <dgm:pt modelId="{3E5C0859-3E91-4328-B7B2-E0C73B7F3D90}">
      <dgm:prSet custT="1"/>
      <dgm:spPr/>
      <dgm:t>
        <a:bodyPr/>
        <a:lstStyle/>
        <a:p>
          <a:r>
            <a:rPr lang="en-GB" sz="1600" dirty="0"/>
            <a:t>Exploiting information from the </a:t>
          </a:r>
          <a:r>
            <a:rPr lang="en-US" sz="1600" b="0" i="0" baseline="0" dirty="0"/>
            <a:t>covariates along with information from the outcomes of the instances contained in the training data.</a:t>
          </a:r>
          <a:r>
            <a:rPr lang="en-US" sz="1600" b="0" i="1" baseline="0" dirty="0"/>
            <a:t> </a:t>
          </a:r>
          <a:endParaRPr lang="el-GR" sz="1600" dirty="0"/>
        </a:p>
      </dgm:t>
    </dgm:pt>
    <dgm:pt modelId="{F0BD3945-F89E-4C95-9457-F12081F9FCE6}" type="parTrans" cxnId="{683DE262-A6B9-4B1F-9A2C-CC0684089065}">
      <dgm:prSet/>
      <dgm:spPr/>
      <dgm:t>
        <a:bodyPr/>
        <a:lstStyle/>
        <a:p>
          <a:endParaRPr lang="el-GR" sz="1600"/>
        </a:p>
      </dgm:t>
    </dgm:pt>
    <dgm:pt modelId="{74349382-6CE0-4A03-94D6-6D4E3DD0B623}" type="sibTrans" cxnId="{683DE262-A6B9-4B1F-9A2C-CC0684089065}">
      <dgm:prSet/>
      <dgm:spPr/>
      <dgm:t>
        <a:bodyPr/>
        <a:lstStyle/>
        <a:p>
          <a:endParaRPr lang="el-GR" sz="1600"/>
        </a:p>
      </dgm:t>
    </dgm:pt>
    <dgm:pt modelId="{D9745769-EC5D-46BE-ADA3-2D3300080D73}">
      <dgm:prSet custT="1"/>
      <dgm:spPr/>
      <dgm:t>
        <a:bodyPr/>
        <a:lstStyle/>
        <a:p>
          <a:endParaRPr lang="el-GR" sz="1600" dirty="0"/>
        </a:p>
      </dgm:t>
    </dgm:pt>
    <dgm:pt modelId="{97DA4C04-C93F-4EA6-8983-F13A8C52C3BD}" type="parTrans" cxnId="{236ED944-5BC8-4F7D-AB4D-C1B9911AE4FB}">
      <dgm:prSet/>
      <dgm:spPr/>
      <dgm:t>
        <a:bodyPr/>
        <a:lstStyle/>
        <a:p>
          <a:endParaRPr lang="el-GR" sz="1600"/>
        </a:p>
      </dgm:t>
    </dgm:pt>
    <dgm:pt modelId="{DBD560E2-6B4F-4DFC-8F6C-9B25AA8AB3CF}" type="sibTrans" cxnId="{236ED944-5BC8-4F7D-AB4D-C1B9911AE4FB}">
      <dgm:prSet/>
      <dgm:spPr/>
      <dgm:t>
        <a:bodyPr/>
        <a:lstStyle/>
        <a:p>
          <a:endParaRPr lang="el-GR" sz="1600"/>
        </a:p>
      </dgm:t>
    </dgm:pt>
    <dgm:pt modelId="{B9030CF3-644B-4CFB-B175-A11E6096FF64}" type="pres">
      <dgm:prSet presAssocID="{728E0F7D-1350-4233-B312-1664EDE4F441}" presName="linear" presStyleCnt="0">
        <dgm:presLayoutVars>
          <dgm:dir/>
          <dgm:animLvl val="lvl"/>
          <dgm:resizeHandles val="exact"/>
        </dgm:presLayoutVars>
      </dgm:prSet>
      <dgm:spPr/>
    </dgm:pt>
    <dgm:pt modelId="{F15DFCF7-ED9F-4E08-8E40-DB4F45F536CF}" type="pres">
      <dgm:prSet presAssocID="{BFACCE60-85EA-4860-AC9D-005656071E10}" presName="parentLin" presStyleCnt="0"/>
      <dgm:spPr/>
    </dgm:pt>
    <dgm:pt modelId="{FD5F1201-7D9E-4368-BF21-EE33BCCFA17A}" type="pres">
      <dgm:prSet presAssocID="{BFACCE60-85EA-4860-AC9D-005656071E10}" presName="parentLeftMargin" presStyleLbl="node1" presStyleIdx="0" presStyleCnt="1"/>
      <dgm:spPr/>
    </dgm:pt>
    <dgm:pt modelId="{76A05D9E-BF9C-4A8D-AE02-313852903373}" type="pres">
      <dgm:prSet presAssocID="{BFACCE60-85EA-4860-AC9D-005656071E1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A8871E8-AEBB-478D-8331-E8719FE3B9CC}" type="pres">
      <dgm:prSet presAssocID="{BFACCE60-85EA-4860-AC9D-005656071E10}" presName="negativeSpace" presStyleCnt="0"/>
      <dgm:spPr/>
    </dgm:pt>
    <dgm:pt modelId="{2DDAA432-50C4-4A70-9429-45562D0B07CE}" type="pres">
      <dgm:prSet presAssocID="{BFACCE60-85EA-4860-AC9D-005656071E1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9F7D3D29-11C0-4AAF-9074-690A26087D35}" type="presOf" srcId="{095CE4B8-5A91-425C-AAB1-953A1CAD4632}" destId="{2DDAA432-50C4-4A70-9429-45562D0B07CE}" srcOrd="0" destOrd="0" presId="urn:microsoft.com/office/officeart/2005/8/layout/list1"/>
    <dgm:cxn modelId="{D6A2A961-681C-4B2F-A5FA-366B9971D2FA}" type="presOf" srcId="{728E0F7D-1350-4233-B312-1664EDE4F441}" destId="{B9030CF3-644B-4CFB-B175-A11E6096FF64}" srcOrd="0" destOrd="0" presId="urn:microsoft.com/office/officeart/2005/8/layout/list1"/>
    <dgm:cxn modelId="{683DE262-A6B9-4B1F-9A2C-CC0684089065}" srcId="{BFACCE60-85EA-4860-AC9D-005656071E10}" destId="{3E5C0859-3E91-4328-B7B2-E0C73B7F3D90}" srcOrd="2" destOrd="0" parTransId="{F0BD3945-F89E-4C95-9457-F12081F9FCE6}" sibTransId="{74349382-6CE0-4A03-94D6-6D4E3DD0B623}"/>
    <dgm:cxn modelId="{236ED944-5BC8-4F7D-AB4D-C1B9911AE4FB}" srcId="{BFACCE60-85EA-4860-AC9D-005656071E10}" destId="{D9745769-EC5D-46BE-ADA3-2D3300080D73}" srcOrd="1" destOrd="0" parTransId="{97DA4C04-C93F-4EA6-8983-F13A8C52C3BD}" sibTransId="{DBD560E2-6B4F-4DFC-8F6C-9B25AA8AB3CF}"/>
    <dgm:cxn modelId="{151AE845-683A-44A2-BAD9-B98B7126A833}" type="presOf" srcId="{BFACCE60-85EA-4860-AC9D-005656071E10}" destId="{FD5F1201-7D9E-4368-BF21-EE33BCCFA17A}" srcOrd="0" destOrd="0" presId="urn:microsoft.com/office/officeart/2005/8/layout/list1"/>
    <dgm:cxn modelId="{AE4D284C-D146-4B54-986E-039CC814B4B5}" type="presOf" srcId="{3E5C0859-3E91-4328-B7B2-E0C73B7F3D90}" destId="{2DDAA432-50C4-4A70-9429-45562D0B07CE}" srcOrd="0" destOrd="2" presId="urn:microsoft.com/office/officeart/2005/8/layout/list1"/>
    <dgm:cxn modelId="{4F994670-443F-4384-AC59-59261B47787E}" type="presOf" srcId="{BFACCE60-85EA-4860-AC9D-005656071E10}" destId="{76A05D9E-BF9C-4A8D-AE02-313852903373}" srcOrd="1" destOrd="0" presId="urn:microsoft.com/office/officeart/2005/8/layout/list1"/>
    <dgm:cxn modelId="{53405658-2B1E-4FCC-999B-77ECE16244C8}" srcId="{728E0F7D-1350-4233-B312-1664EDE4F441}" destId="{BFACCE60-85EA-4860-AC9D-005656071E10}" srcOrd="0" destOrd="0" parTransId="{90A33C14-9D83-4A30-93C0-7D41ADA9ACAC}" sibTransId="{75FA07A8-A99F-40A5-A6B9-EE2AA897E875}"/>
    <dgm:cxn modelId="{EC587BA2-7DAE-4882-B73C-0D12A6A499D2}" srcId="{BFACCE60-85EA-4860-AC9D-005656071E10}" destId="{095CE4B8-5A91-425C-AAB1-953A1CAD4632}" srcOrd="0" destOrd="0" parTransId="{826F171F-5B43-48CF-B517-6BB9D0DAB774}" sibTransId="{CB77A5FC-E96B-4428-A391-239E40FF7454}"/>
    <dgm:cxn modelId="{9990FCC4-D83F-4C5D-9F7F-0D1FE5B996DE}" type="presOf" srcId="{D9745769-EC5D-46BE-ADA3-2D3300080D73}" destId="{2DDAA432-50C4-4A70-9429-45562D0B07CE}" srcOrd="0" destOrd="1" presId="urn:microsoft.com/office/officeart/2005/8/layout/list1"/>
    <dgm:cxn modelId="{A49BA678-7911-4068-98F2-0E670019B7A2}" type="presParOf" srcId="{B9030CF3-644B-4CFB-B175-A11E6096FF64}" destId="{F15DFCF7-ED9F-4E08-8E40-DB4F45F536CF}" srcOrd="0" destOrd="0" presId="urn:microsoft.com/office/officeart/2005/8/layout/list1"/>
    <dgm:cxn modelId="{468155E6-0911-4F86-945F-84D3F5E55AF6}" type="presParOf" srcId="{F15DFCF7-ED9F-4E08-8E40-DB4F45F536CF}" destId="{FD5F1201-7D9E-4368-BF21-EE33BCCFA17A}" srcOrd="0" destOrd="0" presId="urn:microsoft.com/office/officeart/2005/8/layout/list1"/>
    <dgm:cxn modelId="{19ECBE25-770B-4247-8F4A-DF01B727EFF0}" type="presParOf" srcId="{F15DFCF7-ED9F-4E08-8E40-DB4F45F536CF}" destId="{76A05D9E-BF9C-4A8D-AE02-313852903373}" srcOrd="1" destOrd="0" presId="urn:microsoft.com/office/officeart/2005/8/layout/list1"/>
    <dgm:cxn modelId="{003ADF88-DFE0-4319-930C-0ED6257D29E2}" type="presParOf" srcId="{B9030CF3-644B-4CFB-B175-A11E6096FF64}" destId="{EA8871E8-AEBB-478D-8331-E8719FE3B9CC}" srcOrd="1" destOrd="0" presId="urn:microsoft.com/office/officeart/2005/8/layout/list1"/>
    <dgm:cxn modelId="{A0CE3582-0B4F-49D3-A49A-AC59AC47A6EE}" type="presParOf" srcId="{B9030CF3-644B-4CFB-B175-A11E6096FF64}" destId="{2DDAA432-50C4-4A70-9429-45562D0B07C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E4DAD7-87E5-412E-B171-EAE27ACFFDAF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l-GR"/>
        </a:p>
      </dgm:t>
    </dgm:pt>
    <dgm:pt modelId="{275D3460-CE86-4CBD-87F1-1AE0DE43015C}">
      <dgm:prSet custT="1"/>
      <dgm:spPr/>
      <dgm:t>
        <a:bodyPr/>
        <a:lstStyle/>
        <a:p>
          <a:r>
            <a:rPr lang="en-GB" sz="2000" b="1" dirty="0"/>
            <a:t>New Loss Function</a:t>
          </a:r>
          <a:endParaRPr lang="el-GR" sz="2000" b="1" dirty="0"/>
        </a:p>
      </dgm:t>
    </dgm:pt>
    <dgm:pt modelId="{3670A453-FBD4-42B9-984F-A6EF77D65D30}" type="parTrans" cxnId="{3D304CCF-AA5F-40C2-9D9B-9EB0FEF5282E}">
      <dgm:prSet/>
      <dgm:spPr/>
      <dgm:t>
        <a:bodyPr/>
        <a:lstStyle/>
        <a:p>
          <a:endParaRPr lang="el-GR" sz="2400"/>
        </a:p>
      </dgm:t>
    </dgm:pt>
    <dgm:pt modelId="{ED83634F-0798-460F-A9F1-69E8A9785B2D}" type="sibTrans" cxnId="{3D304CCF-AA5F-40C2-9D9B-9EB0FEF5282E}">
      <dgm:prSet/>
      <dgm:spPr/>
      <dgm:t>
        <a:bodyPr/>
        <a:lstStyle/>
        <a:p>
          <a:endParaRPr lang="el-GR" sz="2400"/>
        </a:p>
      </dgm:t>
    </dgm:pt>
    <dgm:pt modelId="{9FCEBEC9-9C70-406E-A2EE-978F3C74B98D}">
      <dgm:prSet custT="1"/>
      <dgm:spPr/>
      <dgm:t>
        <a:bodyPr/>
        <a:lstStyle/>
        <a:p>
          <a:r>
            <a:rPr lang="en-US" sz="1800" dirty="0"/>
            <a:t>Based on </a:t>
          </a:r>
          <a:r>
            <a:rPr lang="en-US" sz="1800" i="1" dirty="0"/>
            <a:t>Targeted regularization (Shi et al. 2019), which </a:t>
          </a:r>
          <a:r>
            <a:rPr lang="en-US" sz="1800" dirty="0"/>
            <a:t>induces a bias towards models that have non-parametrically optimal asymptotic properties ‘out-of-the-box’.</a:t>
          </a:r>
          <a:endParaRPr lang="el-GR" sz="1800" dirty="0"/>
        </a:p>
      </dgm:t>
    </dgm:pt>
    <dgm:pt modelId="{FCD1A773-1244-4649-BBD6-DCCA9D7397F9}" type="parTrans" cxnId="{D247C4BC-566A-417B-A6A1-6265E33EA360}">
      <dgm:prSet/>
      <dgm:spPr/>
      <dgm:t>
        <a:bodyPr/>
        <a:lstStyle/>
        <a:p>
          <a:endParaRPr lang="el-GR" sz="2400"/>
        </a:p>
      </dgm:t>
    </dgm:pt>
    <dgm:pt modelId="{338688A7-791A-44B7-B5D1-3F1767A80158}" type="sibTrans" cxnId="{D247C4BC-566A-417B-A6A1-6265E33EA360}">
      <dgm:prSet/>
      <dgm:spPr/>
      <dgm:t>
        <a:bodyPr/>
        <a:lstStyle/>
        <a:p>
          <a:endParaRPr lang="el-GR" sz="2400"/>
        </a:p>
      </dgm:t>
    </dgm:pt>
    <dgm:pt modelId="{2B4A7C13-A7F5-4560-BF88-82707C9FCF91}">
      <dgm:prSet custT="1"/>
      <dgm:spPr/>
      <dgm:t>
        <a:bodyPr/>
        <a:lstStyle/>
        <a:p>
          <a:r>
            <a:rPr lang="en-GB" sz="1800" i="1" dirty="0"/>
            <a:t>Motivation: </a:t>
          </a:r>
          <a:r>
            <a:rPr lang="en-GB" sz="1800" dirty="0"/>
            <a:t>Increase prediction accuracy</a:t>
          </a:r>
          <a:endParaRPr lang="el-GR" sz="1800" dirty="0"/>
        </a:p>
      </dgm:t>
    </dgm:pt>
    <dgm:pt modelId="{562F3C9D-B429-4AB5-8318-2CC0A9CA4DEF}" type="parTrans" cxnId="{33124045-0D6B-4BDF-A683-B8379586E110}">
      <dgm:prSet/>
      <dgm:spPr/>
      <dgm:t>
        <a:bodyPr/>
        <a:lstStyle/>
        <a:p>
          <a:endParaRPr lang="el-GR" sz="2400"/>
        </a:p>
      </dgm:t>
    </dgm:pt>
    <dgm:pt modelId="{338AE2A2-18C6-4BFC-9810-82DD8B5D9CA8}" type="sibTrans" cxnId="{33124045-0D6B-4BDF-A683-B8379586E110}">
      <dgm:prSet/>
      <dgm:spPr/>
      <dgm:t>
        <a:bodyPr/>
        <a:lstStyle/>
        <a:p>
          <a:endParaRPr lang="el-GR" sz="2400"/>
        </a:p>
      </dgm:t>
    </dgm:pt>
    <dgm:pt modelId="{6693FE86-0432-4AA0-A429-00F1E68CC054}">
      <dgm:prSet custT="1"/>
      <dgm:spPr/>
      <dgm:t>
        <a:bodyPr/>
        <a:lstStyle/>
        <a:p>
          <a:endParaRPr lang="el-GR" sz="1800" dirty="0"/>
        </a:p>
      </dgm:t>
    </dgm:pt>
    <dgm:pt modelId="{C415846C-0013-4C9D-AF15-69FDC21775C9}" type="parTrans" cxnId="{9B80EDF3-616B-4322-8E3F-E2D6086B77D3}">
      <dgm:prSet/>
      <dgm:spPr/>
      <dgm:t>
        <a:bodyPr/>
        <a:lstStyle/>
        <a:p>
          <a:endParaRPr lang="el-GR" sz="2400"/>
        </a:p>
      </dgm:t>
    </dgm:pt>
    <dgm:pt modelId="{C74A1842-CC9B-4D07-B129-54B3E1622C22}" type="sibTrans" cxnId="{9B80EDF3-616B-4322-8E3F-E2D6086B77D3}">
      <dgm:prSet/>
      <dgm:spPr/>
      <dgm:t>
        <a:bodyPr/>
        <a:lstStyle/>
        <a:p>
          <a:endParaRPr lang="el-GR" sz="2400"/>
        </a:p>
      </dgm:t>
    </dgm:pt>
    <dgm:pt modelId="{3A1146B5-3D42-44D7-9654-068B0379E0C9}" type="pres">
      <dgm:prSet presAssocID="{3AE4DAD7-87E5-412E-B171-EAE27ACFFDAF}" presName="linear" presStyleCnt="0">
        <dgm:presLayoutVars>
          <dgm:dir/>
          <dgm:animLvl val="lvl"/>
          <dgm:resizeHandles val="exact"/>
        </dgm:presLayoutVars>
      </dgm:prSet>
      <dgm:spPr/>
    </dgm:pt>
    <dgm:pt modelId="{31DB8190-CDBE-465A-BEEA-56901D24D8E8}" type="pres">
      <dgm:prSet presAssocID="{275D3460-CE86-4CBD-87F1-1AE0DE43015C}" presName="parentLin" presStyleCnt="0"/>
      <dgm:spPr/>
    </dgm:pt>
    <dgm:pt modelId="{0927AB50-4043-4D2F-8CF0-BC4D9757919B}" type="pres">
      <dgm:prSet presAssocID="{275D3460-CE86-4CBD-87F1-1AE0DE43015C}" presName="parentLeftMargin" presStyleLbl="node1" presStyleIdx="0" presStyleCnt="1"/>
      <dgm:spPr/>
    </dgm:pt>
    <dgm:pt modelId="{5F45396D-EB43-4E30-B20F-A034D1D5392A}" type="pres">
      <dgm:prSet presAssocID="{275D3460-CE86-4CBD-87F1-1AE0DE43015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CC91A1A-9FA7-4536-84FE-7E346B011C99}" type="pres">
      <dgm:prSet presAssocID="{275D3460-CE86-4CBD-87F1-1AE0DE43015C}" presName="negativeSpace" presStyleCnt="0"/>
      <dgm:spPr/>
    </dgm:pt>
    <dgm:pt modelId="{5648F83A-5ABB-4654-BE26-B7A66663752B}" type="pres">
      <dgm:prSet presAssocID="{275D3460-CE86-4CBD-87F1-1AE0DE43015C}" presName="childText" presStyleLbl="conFgAcc1" presStyleIdx="0" presStyleCnt="1" custLinFactNeighborY="-8322">
        <dgm:presLayoutVars>
          <dgm:bulletEnabled val="1"/>
        </dgm:presLayoutVars>
      </dgm:prSet>
      <dgm:spPr/>
    </dgm:pt>
  </dgm:ptLst>
  <dgm:cxnLst>
    <dgm:cxn modelId="{2A806F10-6BAB-49A7-AC72-6553483C0703}" type="presOf" srcId="{6693FE86-0432-4AA0-A429-00F1E68CC054}" destId="{5648F83A-5ABB-4654-BE26-B7A66663752B}" srcOrd="0" destOrd="1" presId="urn:microsoft.com/office/officeart/2005/8/layout/list1"/>
    <dgm:cxn modelId="{33124045-0D6B-4BDF-A683-B8379586E110}" srcId="{275D3460-CE86-4CBD-87F1-1AE0DE43015C}" destId="{2B4A7C13-A7F5-4560-BF88-82707C9FCF91}" srcOrd="2" destOrd="0" parTransId="{562F3C9D-B429-4AB5-8318-2CC0A9CA4DEF}" sibTransId="{338AE2A2-18C6-4BFC-9810-82DD8B5D9CA8}"/>
    <dgm:cxn modelId="{08FC876C-469D-4365-901E-4043C48FBA58}" type="presOf" srcId="{2B4A7C13-A7F5-4560-BF88-82707C9FCF91}" destId="{5648F83A-5ABB-4654-BE26-B7A66663752B}" srcOrd="0" destOrd="2" presId="urn:microsoft.com/office/officeart/2005/8/layout/list1"/>
    <dgm:cxn modelId="{9B9C7250-F44C-4E88-8786-AEB2FC942D7D}" type="presOf" srcId="{275D3460-CE86-4CBD-87F1-1AE0DE43015C}" destId="{5F45396D-EB43-4E30-B20F-A034D1D5392A}" srcOrd="1" destOrd="0" presId="urn:microsoft.com/office/officeart/2005/8/layout/list1"/>
    <dgm:cxn modelId="{68B5D18A-1241-467F-8CE4-02D5D2C722AA}" type="presOf" srcId="{275D3460-CE86-4CBD-87F1-1AE0DE43015C}" destId="{0927AB50-4043-4D2F-8CF0-BC4D9757919B}" srcOrd="0" destOrd="0" presId="urn:microsoft.com/office/officeart/2005/8/layout/list1"/>
    <dgm:cxn modelId="{9B251493-F9EF-4551-89AA-AC11548CCF09}" type="presOf" srcId="{3AE4DAD7-87E5-412E-B171-EAE27ACFFDAF}" destId="{3A1146B5-3D42-44D7-9654-068B0379E0C9}" srcOrd="0" destOrd="0" presId="urn:microsoft.com/office/officeart/2005/8/layout/list1"/>
    <dgm:cxn modelId="{D247C4BC-566A-417B-A6A1-6265E33EA360}" srcId="{275D3460-CE86-4CBD-87F1-1AE0DE43015C}" destId="{9FCEBEC9-9C70-406E-A2EE-978F3C74B98D}" srcOrd="0" destOrd="0" parTransId="{FCD1A773-1244-4649-BBD6-DCCA9D7397F9}" sibTransId="{338688A7-791A-44B7-B5D1-3F1767A80158}"/>
    <dgm:cxn modelId="{3D304CCF-AA5F-40C2-9D9B-9EB0FEF5282E}" srcId="{3AE4DAD7-87E5-412E-B171-EAE27ACFFDAF}" destId="{275D3460-CE86-4CBD-87F1-1AE0DE43015C}" srcOrd="0" destOrd="0" parTransId="{3670A453-FBD4-42B9-984F-A6EF77D65D30}" sibTransId="{ED83634F-0798-460F-A9F1-69E8A9785B2D}"/>
    <dgm:cxn modelId="{9B80EDF3-616B-4322-8E3F-E2D6086B77D3}" srcId="{275D3460-CE86-4CBD-87F1-1AE0DE43015C}" destId="{6693FE86-0432-4AA0-A429-00F1E68CC054}" srcOrd="1" destOrd="0" parTransId="{C415846C-0013-4C9D-AF15-69FDC21775C9}" sibTransId="{C74A1842-CC9B-4D07-B129-54B3E1622C22}"/>
    <dgm:cxn modelId="{32C53AFD-3204-4F0D-B7DB-92A32AA82DCB}" type="presOf" srcId="{9FCEBEC9-9C70-406E-A2EE-978F3C74B98D}" destId="{5648F83A-5ABB-4654-BE26-B7A66663752B}" srcOrd="0" destOrd="0" presId="urn:microsoft.com/office/officeart/2005/8/layout/list1"/>
    <dgm:cxn modelId="{129423B6-5AB8-484E-84AD-E4004057EDBD}" type="presParOf" srcId="{3A1146B5-3D42-44D7-9654-068B0379E0C9}" destId="{31DB8190-CDBE-465A-BEEA-56901D24D8E8}" srcOrd="0" destOrd="0" presId="urn:microsoft.com/office/officeart/2005/8/layout/list1"/>
    <dgm:cxn modelId="{F561E109-CD4F-4427-90CC-53CED5B46493}" type="presParOf" srcId="{31DB8190-CDBE-465A-BEEA-56901D24D8E8}" destId="{0927AB50-4043-4D2F-8CF0-BC4D9757919B}" srcOrd="0" destOrd="0" presId="urn:microsoft.com/office/officeart/2005/8/layout/list1"/>
    <dgm:cxn modelId="{B6821FBB-D874-4B38-8510-FEAD5ADE7C71}" type="presParOf" srcId="{31DB8190-CDBE-465A-BEEA-56901D24D8E8}" destId="{5F45396D-EB43-4E30-B20F-A034D1D5392A}" srcOrd="1" destOrd="0" presId="urn:microsoft.com/office/officeart/2005/8/layout/list1"/>
    <dgm:cxn modelId="{626C31F2-E3E5-445B-9291-55F50725D247}" type="presParOf" srcId="{3A1146B5-3D42-44D7-9654-068B0379E0C9}" destId="{3CC91A1A-9FA7-4536-84FE-7E346B011C99}" srcOrd="1" destOrd="0" presId="urn:microsoft.com/office/officeart/2005/8/layout/list1"/>
    <dgm:cxn modelId="{1C5BDBC2-AA15-4699-BD1A-8B22D1AFB7CD}" type="presParOf" srcId="{3A1146B5-3D42-44D7-9654-068B0379E0C9}" destId="{5648F83A-5ABB-4654-BE26-B7A66663752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0DB25-142A-4B45-92CB-314357743627}">
      <dsp:nvSpPr>
        <dsp:cNvPr id="0" name=""/>
        <dsp:cNvSpPr/>
      </dsp:nvSpPr>
      <dsp:spPr>
        <a:xfrm>
          <a:off x="0" y="355377"/>
          <a:ext cx="10672113" cy="1474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275" tIns="499872" rIns="82827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baseline="0" dirty="0"/>
            <a:t>Healthcare </a:t>
          </a:r>
          <a:endParaRPr lang="el-G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baseline="0" dirty="0"/>
            <a:t>Education </a:t>
          </a:r>
          <a:endParaRPr lang="el-G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baseline="0" dirty="0"/>
            <a:t>Economics</a:t>
          </a:r>
          <a:endParaRPr lang="el-GR" sz="1800" kern="1200" dirty="0"/>
        </a:p>
      </dsp:txBody>
      <dsp:txXfrm>
        <a:off x="0" y="355377"/>
        <a:ext cx="10672113" cy="1474200"/>
      </dsp:txXfrm>
    </dsp:sp>
    <dsp:sp modelId="{CFBD983F-87F8-4BA1-8A97-52D0BA417A02}">
      <dsp:nvSpPr>
        <dsp:cNvPr id="0" name=""/>
        <dsp:cNvSpPr/>
      </dsp:nvSpPr>
      <dsp:spPr>
        <a:xfrm>
          <a:off x="533084" y="1137"/>
          <a:ext cx="8620051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366" tIns="0" rIns="28236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 dirty="0"/>
            <a:t>Causal inference</a:t>
          </a:r>
          <a:r>
            <a:rPr lang="el-GR" sz="2000" b="1" i="0" kern="1200" baseline="0" dirty="0"/>
            <a:t> </a:t>
          </a:r>
          <a:r>
            <a:rPr lang="en-US" sz="2000" b="1" i="0" kern="1200" baseline="0" dirty="0"/>
            <a:t>has been a crucial research topic in many scientific fields</a:t>
          </a:r>
          <a:endParaRPr lang="el-GR" sz="2000" b="1" kern="1200" dirty="0"/>
        </a:p>
      </dsp:txBody>
      <dsp:txXfrm>
        <a:off x="567669" y="35722"/>
        <a:ext cx="8550881" cy="6393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094C0-8C30-452F-BC7F-66A7ECEC16A7}">
      <dsp:nvSpPr>
        <dsp:cNvPr id="0" name=""/>
        <dsp:cNvSpPr/>
      </dsp:nvSpPr>
      <dsp:spPr>
        <a:xfrm>
          <a:off x="0" y="281895"/>
          <a:ext cx="10515600" cy="182542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95732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“</a:t>
          </a:r>
          <a:r>
            <a:rPr lang="en-US" sz="2000" kern="1200" dirty="0" err="1">
              <a:latin typeface="Book Antiqua" panose="02040602050305030304" pitchFamily="18" charset="0"/>
            </a:rPr>
            <a:t>Dragonnet</a:t>
          </a:r>
          <a:r>
            <a:rPr lang="en-US" sz="2000" kern="1200" dirty="0"/>
            <a:t>” (Shi et al. 2019)</a:t>
          </a:r>
          <a:endParaRPr lang="el-G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“</a:t>
          </a:r>
          <a:r>
            <a:rPr lang="en-US" sz="2000" b="0" i="0" kern="1200" baseline="0" dirty="0">
              <a:latin typeface="Book Antiqua" panose="02040602050305030304" pitchFamily="18" charset="0"/>
            </a:rPr>
            <a:t>Modified </a:t>
          </a:r>
          <a:r>
            <a:rPr lang="en-US" sz="2000" b="0" i="0" kern="1200" baseline="0" dirty="0" err="1">
              <a:latin typeface="Book Antiqua" panose="02040602050305030304" pitchFamily="18" charset="0"/>
            </a:rPr>
            <a:t>Dragonnet</a:t>
          </a:r>
          <a:r>
            <a:rPr lang="en-US" sz="2000" b="0" i="0" kern="1200" baseline="0" dirty="0">
              <a:latin typeface="Book Antiqua" panose="02040602050305030304" pitchFamily="18" charset="0"/>
            </a:rPr>
            <a:t> (Euclidean)</a:t>
          </a:r>
          <a:r>
            <a:rPr lang="en-US" sz="2000" b="0" i="0" kern="1200" baseline="0" dirty="0"/>
            <a:t>”</a:t>
          </a:r>
          <a:endParaRPr lang="el-G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baseline="0" dirty="0"/>
            <a:t>“</a:t>
          </a:r>
          <a:r>
            <a:rPr lang="en-US" sz="2000" b="0" i="0" kern="1200" baseline="0" dirty="0">
              <a:latin typeface="Book Antiqua" panose="02040602050305030304" pitchFamily="18" charset="0"/>
            </a:rPr>
            <a:t>Modified </a:t>
          </a:r>
          <a:r>
            <a:rPr lang="en-US" sz="2000" b="0" i="0" kern="1200" baseline="0" dirty="0" err="1">
              <a:latin typeface="Book Antiqua" panose="02040602050305030304" pitchFamily="18" charset="0"/>
            </a:rPr>
            <a:t>Dragonnet</a:t>
          </a:r>
          <a:r>
            <a:rPr lang="en-US" sz="2000" b="0" i="0" kern="1200" baseline="0" dirty="0">
              <a:latin typeface="Book Antiqua" panose="02040602050305030304" pitchFamily="18" charset="0"/>
            </a:rPr>
            <a:t> (Manhattan)</a:t>
          </a:r>
          <a:r>
            <a:rPr lang="en-US" sz="2000" b="0" i="0" kern="1200" baseline="0" dirty="0"/>
            <a:t>”</a:t>
          </a:r>
          <a:endParaRPr lang="el-G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baseline="0" dirty="0"/>
            <a:t>“</a:t>
          </a:r>
          <a:r>
            <a:rPr lang="en-US" sz="2000" b="0" i="0" kern="1200" baseline="0" dirty="0">
              <a:latin typeface="Book Antiqua" panose="02040602050305030304" pitchFamily="18" charset="0"/>
            </a:rPr>
            <a:t>Modified </a:t>
          </a:r>
          <a:r>
            <a:rPr lang="en-US" sz="2000" b="0" i="0" kern="1200" baseline="0" dirty="0" err="1">
              <a:latin typeface="Book Antiqua" panose="02040602050305030304" pitchFamily="18" charset="0"/>
            </a:rPr>
            <a:t>Dragonnet</a:t>
          </a:r>
          <a:r>
            <a:rPr lang="en-US" sz="2000" b="0" i="0" kern="1200" baseline="0" dirty="0">
              <a:latin typeface="Book Antiqua" panose="02040602050305030304" pitchFamily="18" charset="0"/>
            </a:rPr>
            <a:t> (</a:t>
          </a:r>
          <a:r>
            <a:rPr lang="en-US" sz="2000" b="0" i="0" kern="1200" baseline="0" dirty="0" err="1">
              <a:latin typeface="Book Antiqua" panose="02040602050305030304" pitchFamily="18" charset="0"/>
            </a:rPr>
            <a:t>Chebychev</a:t>
          </a:r>
          <a:r>
            <a:rPr lang="en-US" sz="2000" b="0" i="0" kern="1200" baseline="0" dirty="0">
              <a:latin typeface="Book Antiqua" panose="02040602050305030304" pitchFamily="18" charset="0"/>
            </a:rPr>
            <a:t>)</a:t>
          </a:r>
          <a:r>
            <a:rPr lang="en-US" sz="2000" b="0" i="0" kern="1200" baseline="0" dirty="0"/>
            <a:t>”</a:t>
          </a:r>
          <a:endParaRPr lang="el-GR" sz="2000" kern="1200" dirty="0"/>
        </a:p>
      </dsp:txBody>
      <dsp:txXfrm>
        <a:off x="0" y="281895"/>
        <a:ext cx="10515600" cy="1825425"/>
      </dsp:txXfrm>
    </dsp:sp>
    <dsp:sp modelId="{FDF9C8DA-C0FA-4BB9-B317-03E0543C8B1B}">
      <dsp:nvSpPr>
        <dsp:cNvPr id="0" name=""/>
        <dsp:cNvSpPr/>
      </dsp:nvSpPr>
      <dsp:spPr>
        <a:xfrm>
          <a:off x="525780" y="1455"/>
          <a:ext cx="736092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Evaluated models</a:t>
          </a:r>
          <a:endParaRPr lang="el-GR" sz="2000" b="1" kern="1200" dirty="0"/>
        </a:p>
      </dsp:txBody>
      <dsp:txXfrm>
        <a:off x="553160" y="28835"/>
        <a:ext cx="7306160" cy="5061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61A60-6057-479F-88CE-3637BCF1F034}">
      <dsp:nvSpPr>
        <dsp:cNvPr id="0" name=""/>
        <dsp:cNvSpPr/>
      </dsp:nvSpPr>
      <dsp:spPr>
        <a:xfrm>
          <a:off x="0" y="341603"/>
          <a:ext cx="10515600" cy="123165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79044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Performance profiles of Dolan &amp; More</a:t>
          </a:r>
          <a:endParaRPr lang="el-G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Statistical analysis</a:t>
          </a:r>
          <a:endParaRPr lang="el-GR" sz="2000" kern="1200" dirty="0"/>
        </a:p>
      </dsp:txBody>
      <dsp:txXfrm>
        <a:off x="0" y="341603"/>
        <a:ext cx="10515600" cy="1231650"/>
      </dsp:txXfrm>
    </dsp:sp>
    <dsp:sp modelId="{E32C7C7B-C211-4F16-BCC2-45CE33AE8213}">
      <dsp:nvSpPr>
        <dsp:cNvPr id="0" name=""/>
        <dsp:cNvSpPr/>
      </dsp:nvSpPr>
      <dsp:spPr>
        <a:xfrm>
          <a:off x="525780" y="2123"/>
          <a:ext cx="736092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Evaluation methodology</a:t>
          </a:r>
          <a:endParaRPr lang="el-GR" sz="2000" kern="1200" dirty="0"/>
        </a:p>
      </dsp:txBody>
      <dsp:txXfrm>
        <a:off x="558924" y="35267"/>
        <a:ext cx="7294632" cy="61267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560D8-C6A9-4281-83FB-7F85C1D1FA98}">
      <dsp:nvSpPr>
        <dsp:cNvPr id="0" name=""/>
        <dsp:cNvSpPr/>
      </dsp:nvSpPr>
      <dsp:spPr>
        <a:xfrm>
          <a:off x="0" y="325264"/>
          <a:ext cx="10515600" cy="112455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37388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Measures treatment effect for the average population</a:t>
          </a:r>
          <a:endParaRPr lang="el-G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Compare evaluated models as estimators</a:t>
          </a:r>
          <a:endParaRPr lang="el-GR" sz="1800" kern="1200" dirty="0"/>
        </a:p>
      </dsp:txBody>
      <dsp:txXfrm>
        <a:off x="0" y="325264"/>
        <a:ext cx="10515600" cy="1124550"/>
      </dsp:txXfrm>
    </dsp:sp>
    <dsp:sp modelId="{7E61FF9F-1B92-4F5B-A5E5-5D81DDB34931}">
      <dsp:nvSpPr>
        <dsp:cNvPr id="0" name=""/>
        <dsp:cNvSpPr/>
      </dsp:nvSpPr>
      <dsp:spPr>
        <a:xfrm>
          <a:off x="525780" y="15303"/>
          <a:ext cx="7360920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Absolute error of the estimation of Average Treatment Effect - </a:t>
          </a:r>
          <a14:m xmlns:a14="http://schemas.microsoft.com/office/drawing/2010/main">
            <m:oMath xmlns:m="http://schemas.openxmlformats.org/officeDocument/2006/math">
              <m:r>
                <a:rPr lang="en-US" sz="1800" b="1" i="1" kern="1200" smtClean="0">
                  <a:latin typeface="Cambria Math" panose="02040503050406030204" pitchFamily="18" charset="0"/>
                </a:rPr>
                <m:t>|</m:t>
              </m:r>
              <m:sSub>
                <m:sSubPr>
                  <m:ctrlPr>
                    <a:rPr lang="en-US" sz="1800" b="1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800" b="1" i="1" kern="1200">
                      <a:latin typeface="Cambria Math" panose="02040503050406030204" pitchFamily="18" charset="0"/>
                    </a:rPr>
                    <m:t>𝜺</m:t>
                  </m:r>
                </m:e>
                <m:sub>
                  <m:r>
                    <a:rPr lang="en-US" sz="1800" b="1" i="1" kern="1200">
                      <a:latin typeface="Cambria Math" panose="02040503050406030204" pitchFamily="18" charset="0"/>
                    </a:rPr>
                    <m:t>𝑨𝑻𝑬</m:t>
                  </m:r>
                </m:sub>
              </m:sSub>
              <m:r>
                <a:rPr lang="en-US" sz="1800" b="1" i="1" kern="1200">
                  <a:latin typeface="Cambria Math" panose="02040503050406030204" pitchFamily="18" charset="0"/>
                </a:rPr>
                <m:t> |</m:t>
              </m:r>
            </m:oMath>
          </a14:m>
          <a:endParaRPr lang="el-GR" sz="1800" b="1" kern="1200" dirty="0"/>
        </a:p>
      </dsp:txBody>
      <dsp:txXfrm>
        <a:off x="556042" y="45565"/>
        <a:ext cx="7300396" cy="55939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560D8-C6A9-4281-83FB-7F85C1D1FA98}">
      <dsp:nvSpPr>
        <dsp:cNvPr id="0" name=""/>
        <dsp:cNvSpPr/>
      </dsp:nvSpPr>
      <dsp:spPr>
        <a:xfrm>
          <a:off x="0" y="325264"/>
          <a:ext cx="10515600" cy="112455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37388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Measures treatment effect on individual level</a:t>
          </a:r>
          <a:endParaRPr lang="el-G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Compare evaluated models as predictors</a:t>
          </a:r>
          <a:endParaRPr lang="el-GR" sz="1800" kern="1200" dirty="0"/>
        </a:p>
      </dsp:txBody>
      <dsp:txXfrm>
        <a:off x="0" y="325264"/>
        <a:ext cx="10515600" cy="1124550"/>
      </dsp:txXfrm>
    </dsp:sp>
    <dsp:sp modelId="{7E61FF9F-1B92-4F5B-A5E5-5D81DDB34931}">
      <dsp:nvSpPr>
        <dsp:cNvPr id="0" name=""/>
        <dsp:cNvSpPr/>
      </dsp:nvSpPr>
      <dsp:spPr>
        <a:xfrm>
          <a:off x="525780" y="15303"/>
          <a:ext cx="7360920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Precision in Estimation of Heterogeneous Effect - </a:t>
          </a:r>
          <a14:m xmlns:a14="http://schemas.microsoft.com/office/drawing/2010/main">
            <m:oMath xmlns:m="http://schemas.openxmlformats.org/officeDocument/2006/math">
              <m:r>
                <a:rPr lang="en-US" sz="1800" b="1" i="0" kern="1200" smtClean="0">
                  <a:latin typeface="Cambria Math" panose="02040503050406030204" pitchFamily="18" charset="0"/>
                </a:rPr>
                <m:t> </m:t>
              </m:r>
              <m:sSub>
                <m:sSubPr>
                  <m:ctrlPr>
                    <a:rPr lang="en-US" sz="1800" b="1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800" b="1" i="1" kern="1200">
                      <a:latin typeface="Cambria Math" panose="02040503050406030204" pitchFamily="18" charset="0"/>
                    </a:rPr>
                    <m:t>𝜺</m:t>
                  </m:r>
                </m:e>
                <m:sub>
                  <m:r>
                    <a:rPr lang="en-US" sz="1800" b="1" i="1" kern="1200">
                      <a:latin typeface="Cambria Math" panose="02040503050406030204" pitchFamily="18" charset="0"/>
                    </a:rPr>
                    <m:t>𝑷𝑬𝑯𝑬</m:t>
                  </m:r>
                </m:sub>
              </m:sSub>
            </m:oMath>
          </a14:m>
          <a:endParaRPr lang="el-GR" sz="1800" b="1" kern="1200" dirty="0"/>
        </a:p>
      </dsp:txBody>
      <dsp:txXfrm>
        <a:off x="556042" y="45565"/>
        <a:ext cx="7300396" cy="55939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F4852-1DA3-44E4-B64E-FC0BCB4AD6B4}">
      <dsp:nvSpPr>
        <dsp:cNvPr id="0" name=""/>
        <dsp:cNvSpPr/>
      </dsp:nvSpPr>
      <dsp:spPr>
        <a:xfrm>
          <a:off x="0" y="284315"/>
          <a:ext cx="11158106" cy="99067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5993" tIns="354076" rIns="86599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 baseline="0" dirty="0"/>
            <a:t>All compared models reported similar performance</a:t>
          </a:r>
          <a:endParaRPr lang="el-G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N</a:t>
          </a:r>
          <a:r>
            <a:rPr lang="en-US" sz="1700" b="0" i="0" kern="1200" baseline="0" dirty="0"/>
            <a:t>o significant statistical differences in the evaluated models’ performances</a:t>
          </a:r>
          <a:endParaRPr lang="el-GR" sz="1700" kern="1200" dirty="0"/>
        </a:p>
      </dsp:txBody>
      <dsp:txXfrm>
        <a:off x="0" y="284315"/>
        <a:ext cx="11158106" cy="990675"/>
      </dsp:txXfrm>
    </dsp:sp>
    <dsp:sp modelId="{9407AD1F-ABF6-4713-95B4-D895B5F9C203}">
      <dsp:nvSpPr>
        <dsp:cNvPr id="0" name=""/>
        <dsp:cNvSpPr/>
      </dsp:nvSpPr>
      <dsp:spPr>
        <a:xfrm>
          <a:off x="557905" y="33395"/>
          <a:ext cx="7810674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225" tIns="0" rIns="2952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baseline="0"/>
            <a:t>Finding/Conclusions</a:t>
          </a:r>
          <a:endParaRPr lang="el-GR" sz="1700" b="1" kern="1200"/>
        </a:p>
      </dsp:txBody>
      <dsp:txXfrm>
        <a:off x="582403" y="57893"/>
        <a:ext cx="7761678" cy="45284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F4852-1DA3-44E4-B64E-FC0BCB4AD6B4}">
      <dsp:nvSpPr>
        <dsp:cNvPr id="0" name=""/>
        <dsp:cNvSpPr/>
      </dsp:nvSpPr>
      <dsp:spPr>
        <a:xfrm>
          <a:off x="0" y="284315"/>
          <a:ext cx="11158106" cy="99067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5993" tIns="354076" rIns="86599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 baseline="0" dirty="0"/>
            <a:t>All versions of Modi</a:t>
          </a:r>
          <a:r>
            <a:rPr lang="en-GB" sz="1700" b="0" i="0" kern="1200" baseline="0" dirty="0"/>
            <a:t>fi</a:t>
          </a:r>
          <a:r>
            <a:rPr lang="en-US" sz="1700" b="0" i="0" kern="1200" baseline="0" dirty="0"/>
            <a:t>ed </a:t>
          </a:r>
          <a:r>
            <a:rPr lang="en-US" sz="1700" b="0" i="0" kern="1200" baseline="0" dirty="0" err="1"/>
            <a:t>Dragonnet</a:t>
          </a:r>
          <a:r>
            <a:rPr lang="en-US" sz="1700" b="0" i="0" kern="1200" baseline="0" dirty="0"/>
            <a:t> considerably outperformed </a:t>
          </a:r>
          <a:r>
            <a:rPr lang="en-US" sz="1700" b="0" i="0" kern="1200" baseline="0" dirty="0" err="1"/>
            <a:t>Dragonnet</a:t>
          </a:r>
          <a:endParaRPr lang="el-G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 baseline="0" dirty="0"/>
            <a:t>Significant statistical differences in the performance of proposed and </a:t>
          </a:r>
          <a:r>
            <a:rPr lang="en-US" sz="1700" b="0" i="0" kern="1200" baseline="0" dirty="0" err="1"/>
            <a:t>SoA</a:t>
          </a:r>
          <a:r>
            <a:rPr lang="en-US" sz="1700" b="0" i="0" kern="1200" baseline="0" dirty="0"/>
            <a:t> model</a:t>
          </a:r>
          <a:endParaRPr lang="el-GR" sz="1700" kern="1200" dirty="0"/>
        </a:p>
      </dsp:txBody>
      <dsp:txXfrm>
        <a:off x="0" y="284315"/>
        <a:ext cx="11158106" cy="990675"/>
      </dsp:txXfrm>
    </dsp:sp>
    <dsp:sp modelId="{9407AD1F-ABF6-4713-95B4-D895B5F9C203}">
      <dsp:nvSpPr>
        <dsp:cNvPr id="0" name=""/>
        <dsp:cNvSpPr/>
      </dsp:nvSpPr>
      <dsp:spPr>
        <a:xfrm>
          <a:off x="557905" y="33395"/>
          <a:ext cx="7810674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225" tIns="0" rIns="2952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baseline="0"/>
            <a:t>Finding/Conclusions</a:t>
          </a:r>
          <a:endParaRPr lang="el-GR" sz="1700" b="1" kern="1200"/>
        </a:p>
      </dsp:txBody>
      <dsp:txXfrm>
        <a:off x="582403" y="57893"/>
        <a:ext cx="7761678" cy="45284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ED782-510B-4212-BB8C-E50F5F0D1550}">
      <dsp:nvSpPr>
        <dsp:cNvPr id="0" name=""/>
        <dsp:cNvSpPr/>
      </dsp:nvSpPr>
      <dsp:spPr>
        <a:xfrm>
          <a:off x="0" y="341493"/>
          <a:ext cx="10515600" cy="155767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79044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Constitutes a modification of </a:t>
          </a:r>
          <a:r>
            <a:rPr lang="en-GB" sz="2000" kern="1200" dirty="0" err="1"/>
            <a:t>SoA</a:t>
          </a:r>
          <a:r>
            <a:rPr lang="en-GB" sz="2000" kern="1200" dirty="0"/>
            <a:t> causal inference model </a:t>
          </a:r>
          <a:r>
            <a:rPr lang="en-GB" sz="2000" kern="1200" dirty="0" err="1"/>
            <a:t>Dragonnet</a:t>
          </a:r>
          <a:endParaRPr lang="el-G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i="1" kern="1200" dirty="0"/>
            <a:t>Novelty:</a:t>
          </a:r>
          <a:r>
            <a:rPr lang="en-GB" sz="2000" kern="1200" dirty="0"/>
            <a:t> Exploits information from neighbouring outcomes in the training data. </a:t>
          </a:r>
          <a:endParaRPr lang="el-GR" sz="2000" kern="1200" dirty="0"/>
        </a:p>
      </dsp:txBody>
      <dsp:txXfrm>
        <a:off x="0" y="341493"/>
        <a:ext cx="10515600" cy="1557674"/>
      </dsp:txXfrm>
    </dsp:sp>
    <dsp:sp modelId="{5E43ECF1-197C-4DAC-9BDD-CBA0ECA459B9}">
      <dsp:nvSpPr>
        <dsp:cNvPr id="0" name=""/>
        <dsp:cNvSpPr/>
      </dsp:nvSpPr>
      <dsp:spPr>
        <a:xfrm>
          <a:off x="525780" y="2013"/>
          <a:ext cx="736092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/>
            <a:t>Contribution:</a:t>
          </a:r>
          <a:r>
            <a:rPr lang="en-GB" sz="2200" kern="1200" dirty="0"/>
            <a:t> Modified </a:t>
          </a:r>
          <a:r>
            <a:rPr lang="en-GB" sz="2200" kern="1200" dirty="0" err="1"/>
            <a:t>Dragonnet</a:t>
          </a:r>
          <a:endParaRPr lang="el-GR" sz="2200" kern="1200" dirty="0"/>
        </a:p>
      </dsp:txBody>
      <dsp:txXfrm>
        <a:off x="558924" y="35157"/>
        <a:ext cx="7294632" cy="612672"/>
      </dsp:txXfrm>
    </dsp:sp>
    <dsp:sp modelId="{0874615E-A896-4C2B-964D-F1AC2855460B}">
      <dsp:nvSpPr>
        <dsp:cNvPr id="0" name=""/>
        <dsp:cNvSpPr/>
      </dsp:nvSpPr>
      <dsp:spPr>
        <a:xfrm>
          <a:off x="0" y="2362848"/>
          <a:ext cx="10515600" cy="25357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79044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Modified </a:t>
          </a:r>
          <a:r>
            <a:rPr lang="en-US" sz="2000" b="0" i="0" kern="1200" dirty="0" err="1"/>
            <a:t>Dragonnet</a:t>
          </a:r>
          <a:r>
            <a:rPr lang="en-US" sz="2000" b="0" i="0" kern="1200" dirty="0"/>
            <a:t> performed better than </a:t>
          </a:r>
          <a:r>
            <a:rPr lang="en-US" sz="2000" b="0" i="0" kern="1200" dirty="0" err="1"/>
            <a:t>Dragonnet</a:t>
          </a:r>
          <a:r>
            <a:rPr lang="en-US" sz="2000" b="0" i="0" kern="1200" dirty="0"/>
            <a:t> in IHDP</a:t>
          </a:r>
          <a:r>
            <a:rPr lang="en-GB" sz="2000" kern="1200" dirty="0"/>
            <a:t>.</a:t>
          </a:r>
          <a:endParaRPr lang="el-G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All versions of the proposed Modified </a:t>
          </a:r>
          <a:r>
            <a:rPr lang="en-GB" sz="2000" kern="1200" dirty="0" err="1"/>
            <a:t>Dragonnet</a:t>
          </a:r>
          <a:r>
            <a:rPr lang="en-GB" sz="2000" kern="1200" dirty="0"/>
            <a:t> performed equally well using three different distance metrics </a:t>
          </a:r>
          <a:endParaRPr lang="el-G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Provide strong empirical evidence about the efficiency of the proposed approach.</a:t>
          </a:r>
          <a:endParaRPr lang="el-GR" sz="2000" kern="1200" dirty="0"/>
        </a:p>
      </dsp:txBody>
      <dsp:txXfrm>
        <a:off x="0" y="2362848"/>
        <a:ext cx="10515600" cy="2535750"/>
      </dsp:txXfrm>
    </dsp:sp>
    <dsp:sp modelId="{F6B70514-2CE5-41DA-B6AD-9123A1D009A0}">
      <dsp:nvSpPr>
        <dsp:cNvPr id="0" name=""/>
        <dsp:cNvSpPr/>
      </dsp:nvSpPr>
      <dsp:spPr>
        <a:xfrm>
          <a:off x="525780" y="2023368"/>
          <a:ext cx="736092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/>
            <a:t>Experimental Analysis – Conclusions/Findings</a:t>
          </a:r>
          <a:endParaRPr lang="el-GR" sz="2200" b="1" kern="1200" dirty="0"/>
        </a:p>
      </dsp:txBody>
      <dsp:txXfrm>
        <a:off x="558924" y="2056512"/>
        <a:ext cx="7294632" cy="61267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6EDEA-586C-4C38-AE8A-219343F29F97}">
      <dsp:nvSpPr>
        <dsp:cNvPr id="0" name=""/>
        <dsp:cNvSpPr/>
      </dsp:nvSpPr>
      <dsp:spPr>
        <a:xfrm>
          <a:off x="0" y="438033"/>
          <a:ext cx="10515600" cy="6804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C9C72-7883-48D9-B512-9961D173FDEE}">
      <dsp:nvSpPr>
        <dsp:cNvPr id="0" name=""/>
        <dsp:cNvSpPr/>
      </dsp:nvSpPr>
      <dsp:spPr>
        <a:xfrm>
          <a:off x="525780" y="39513"/>
          <a:ext cx="7360920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Research on optimal value of k-nearest neighbours</a:t>
          </a:r>
          <a:endParaRPr lang="el-GR" sz="2000" b="1" kern="1200" dirty="0"/>
        </a:p>
      </dsp:txBody>
      <dsp:txXfrm>
        <a:off x="564688" y="78421"/>
        <a:ext cx="7283104" cy="719224"/>
      </dsp:txXfrm>
    </dsp:sp>
    <dsp:sp modelId="{7025F0FA-9800-48DB-8C5C-475E9D299CFC}">
      <dsp:nvSpPr>
        <dsp:cNvPr id="0" name=""/>
        <dsp:cNvSpPr/>
      </dsp:nvSpPr>
      <dsp:spPr>
        <a:xfrm>
          <a:off x="0" y="1662753"/>
          <a:ext cx="10515600" cy="1254487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62356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 err="1"/>
            <a:t>Mahalanobis</a:t>
          </a:r>
          <a:r>
            <a:rPr lang="en-US" sz="1800" b="0" i="0" kern="1200" dirty="0"/>
            <a:t> distance</a:t>
          </a:r>
          <a:endParaRPr lang="el-G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weighted Euclidean distance </a:t>
          </a:r>
          <a:endParaRPr lang="el-GR" sz="1800" kern="1200" dirty="0"/>
        </a:p>
      </dsp:txBody>
      <dsp:txXfrm>
        <a:off x="0" y="1662753"/>
        <a:ext cx="10515600" cy="1254487"/>
      </dsp:txXfrm>
    </dsp:sp>
    <dsp:sp modelId="{024903AA-30D4-4FA1-8E5E-F87BCD940A7D}">
      <dsp:nvSpPr>
        <dsp:cNvPr id="0" name=""/>
        <dsp:cNvSpPr/>
      </dsp:nvSpPr>
      <dsp:spPr>
        <a:xfrm>
          <a:off x="525780" y="1264233"/>
          <a:ext cx="7360920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Adaptation of distance metrics</a:t>
          </a:r>
          <a:endParaRPr lang="el-GR" sz="2000" b="1" kern="1200" dirty="0"/>
        </a:p>
      </dsp:txBody>
      <dsp:txXfrm>
        <a:off x="564688" y="1303141"/>
        <a:ext cx="7283104" cy="719224"/>
      </dsp:txXfrm>
    </dsp:sp>
    <dsp:sp modelId="{48494172-4FAE-467B-90FE-F1A2FC79F868}">
      <dsp:nvSpPr>
        <dsp:cNvPr id="0" name=""/>
        <dsp:cNvSpPr/>
      </dsp:nvSpPr>
      <dsp:spPr>
        <a:xfrm>
          <a:off x="0" y="3461561"/>
          <a:ext cx="10515600" cy="6804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46AD3-AA57-4188-B5B2-CA842DAEA59B}">
      <dsp:nvSpPr>
        <dsp:cNvPr id="0" name=""/>
        <dsp:cNvSpPr/>
      </dsp:nvSpPr>
      <dsp:spPr>
        <a:xfrm>
          <a:off x="525780" y="3063041"/>
          <a:ext cx="7360920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Evaluation using more causal inference benchmarks</a:t>
          </a:r>
          <a:endParaRPr lang="el-GR" sz="2000" b="1" kern="1200" dirty="0"/>
        </a:p>
      </dsp:txBody>
      <dsp:txXfrm>
        <a:off x="564688" y="3101949"/>
        <a:ext cx="7283104" cy="719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7F8C4-DBDA-4A52-AFF0-692B656A18E1}">
      <dsp:nvSpPr>
        <dsp:cNvPr id="0" name=""/>
        <dsp:cNvSpPr/>
      </dsp:nvSpPr>
      <dsp:spPr>
        <a:xfrm>
          <a:off x="0" y="246557"/>
          <a:ext cx="10725148" cy="74418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391" tIns="312420" rIns="83239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baseline="0"/>
            <a:t>Randomized controlled trials (RCTs)</a:t>
          </a:r>
          <a:endParaRPr lang="el-GR" sz="2000" kern="1200"/>
        </a:p>
      </dsp:txBody>
      <dsp:txXfrm>
        <a:off x="0" y="246557"/>
        <a:ext cx="10725148" cy="744187"/>
      </dsp:txXfrm>
    </dsp:sp>
    <dsp:sp modelId="{1CCFE30A-6A65-4B11-8948-0F17688785C2}">
      <dsp:nvSpPr>
        <dsp:cNvPr id="0" name=""/>
        <dsp:cNvSpPr/>
      </dsp:nvSpPr>
      <dsp:spPr>
        <a:xfrm>
          <a:off x="536257" y="25157"/>
          <a:ext cx="7507603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770" tIns="0" rIns="28377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/>
            <a:t>Traditional approach</a:t>
          </a:r>
          <a:endParaRPr lang="el-GR" sz="2000" b="1" kern="1200"/>
        </a:p>
      </dsp:txBody>
      <dsp:txXfrm>
        <a:off x="557873" y="46773"/>
        <a:ext cx="7464371" cy="399568"/>
      </dsp:txXfrm>
    </dsp:sp>
    <dsp:sp modelId="{1DBB33E7-29EC-4B01-AC68-43901ECC5856}">
      <dsp:nvSpPr>
        <dsp:cNvPr id="0" name=""/>
        <dsp:cNvSpPr/>
      </dsp:nvSpPr>
      <dsp:spPr>
        <a:xfrm>
          <a:off x="0" y="1293145"/>
          <a:ext cx="10725148" cy="74418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391" tIns="312420" rIns="83239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baseline="0" dirty="0"/>
            <a:t>Expensive, time-consuming, </a:t>
          </a:r>
          <a:r>
            <a:rPr lang="en-US" sz="2000" b="0" i="0" kern="1200" dirty="0"/>
            <a:t>ethical restrictions</a:t>
          </a:r>
          <a:endParaRPr lang="el-GR" sz="2000" kern="1200" dirty="0"/>
        </a:p>
      </dsp:txBody>
      <dsp:txXfrm>
        <a:off x="0" y="1293145"/>
        <a:ext cx="10725148" cy="744187"/>
      </dsp:txXfrm>
    </dsp:sp>
    <dsp:sp modelId="{A8F3E205-D2B2-4F41-9D53-BE7712C4EA05}">
      <dsp:nvSpPr>
        <dsp:cNvPr id="0" name=""/>
        <dsp:cNvSpPr/>
      </dsp:nvSpPr>
      <dsp:spPr>
        <a:xfrm>
          <a:off x="536257" y="1071745"/>
          <a:ext cx="7507603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770" tIns="0" rIns="28377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Challenge</a:t>
          </a:r>
          <a:endParaRPr lang="el-GR" sz="2000" b="1" kern="1200"/>
        </a:p>
      </dsp:txBody>
      <dsp:txXfrm>
        <a:off x="557873" y="1093361"/>
        <a:ext cx="7464371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42DFB-60ED-4E88-94F2-BBF8D23F7F80}">
      <dsp:nvSpPr>
        <dsp:cNvPr id="0" name=""/>
        <dsp:cNvSpPr/>
      </dsp:nvSpPr>
      <dsp:spPr>
        <a:xfrm>
          <a:off x="0" y="0"/>
          <a:ext cx="10672111" cy="369144"/>
        </a:xfrm>
        <a:prstGeom prst="roundRect">
          <a:avLst/>
        </a:prstGeom>
        <a:solidFill>
          <a:srgbClr val="D6E1EF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 dirty="0">
              <a:solidFill>
                <a:schemeClr val="tx1"/>
              </a:solidFill>
            </a:rPr>
            <a:t>Primary aim:</a:t>
          </a:r>
          <a:r>
            <a:rPr lang="en-US" sz="2000" b="0" i="0" kern="1200" baseline="0" dirty="0">
              <a:solidFill>
                <a:schemeClr val="tx1"/>
              </a:solidFill>
            </a:rPr>
            <a:t> Answering questions regarding the effect</a:t>
          </a:r>
          <a:r>
            <a:rPr lang="en-GB" sz="2000" kern="1200" dirty="0">
              <a:solidFill>
                <a:schemeClr val="tx1"/>
              </a:solidFill>
            </a:rPr>
            <a:t> </a:t>
          </a:r>
          <a:r>
            <a:rPr lang="en-US" sz="2000" b="0" i="0" kern="1200" baseline="0" dirty="0">
              <a:solidFill>
                <a:schemeClr val="tx1"/>
              </a:solidFill>
            </a:rPr>
            <a:t>of interventions</a:t>
          </a:r>
          <a:endParaRPr lang="el-GR" sz="2000" kern="1200" dirty="0">
            <a:solidFill>
              <a:schemeClr val="tx1"/>
            </a:solidFill>
          </a:endParaRPr>
        </a:p>
      </dsp:txBody>
      <dsp:txXfrm>
        <a:off x="18020" y="18020"/>
        <a:ext cx="10636071" cy="3331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1BFEC-8431-4A05-BAE2-77AC785E7521}">
      <dsp:nvSpPr>
        <dsp:cNvPr id="0" name=""/>
        <dsp:cNvSpPr/>
      </dsp:nvSpPr>
      <dsp:spPr>
        <a:xfrm>
          <a:off x="0" y="310418"/>
          <a:ext cx="10515600" cy="850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16560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2000" kern="1200" dirty="0"/>
            <a:t>Estimation of treatment effects from observational data.</a:t>
          </a:r>
          <a:endParaRPr lang="el-GR" sz="2000" kern="1200" dirty="0"/>
        </a:p>
      </dsp:txBody>
      <dsp:txXfrm>
        <a:off x="0" y="310418"/>
        <a:ext cx="10515600" cy="850500"/>
      </dsp:txXfrm>
    </dsp:sp>
    <dsp:sp modelId="{CE6D824F-2D26-4FDE-AC81-CDFE2305E2F7}">
      <dsp:nvSpPr>
        <dsp:cNvPr id="0" name=""/>
        <dsp:cNvSpPr/>
      </dsp:nvSpPr>
      <dsp:spPr>
        <a:xfrm>
          <a:off x="525780" y="15218"/>
          <a:ext cx="736092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Problem</a:t>
          </a:r>
          <a:endParaRPr lang="el-GR" sz="2000" b="1" kern="1200" dirty="0"/>
        </a:p>
      </dsp:txBody>
      <dsp:txXfrm>
        <a:off x="554601" y="44039"/>
        <a:ext cx="7303278" cy="532758"/>
      </dsp:txXfrm>
    </dsp:sp>
    <dsp:sp modelId="{03466A35-6B7A-4A18-B05E-CACB58FE9991}">
      <dsp:nvSpPr>
        <dsp:cNvPr id="0" name=""/>
        <dsp:cNvSpPr/>
      </dsp:nvSpPr>
      <dsp:spPr>
        <a:xfrm>
          <a:off x="0" y="1564119"/>
          <a:ext cx="10515600" cy="2772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16560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l-G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2000" b="0" kern="1200" dirty="0"/>
            <a:t>                               </a:t>
          </a:r>
          <a14:m xmlns:a14="http://schemas.microsoft.com/office/drawing/2010/main">
            <m:oMath xmlns:m="http://schemas.openxmlformats.org/officeDocument/2006/math">
              <m:r>
                <a:rPr lang="el-GR" sz="2000" b="0" i="1" kern="1200" smtClean="0">
                  <a:latin typeface="Cambria Math" panose="02040503050406030204" pitchFamily="18" charset="0"/>
                </a:rPr>
                <m:t>𝜓</m:t>
              </m:r>
              <m:r>
                <a:rPr lang="el-GR" sz="2000" b="0" i="1" kern="1200" smtClean="0">
                  <a:latin typeface="Cambria Math" panose="02040503050406030204" pitchFamily="18" charset="0"/>
                </a:rPr>
                <m:t>=</m:t>
              </m:r>
              <m:r>
                <a:rPr lang="en-GB" sz="2000" b="0" i="1" kern="1200">
                  <a:latin typeface="Cambria Math" panose="02040503050406030204" pitchFamily="18" charset="0"/>
                </a:rPr>
                <m:t>𝐸</m:t>
              </m:r>
              <m:d>
                <m:dPr>
                  <m:begChr m:val="["/>
                  <m:endChr m:val="]"/>
                  <m:ctrlPr>
                    <a:rPr lang="en-GB" sz="2000" b="0" i="1" kern="120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GB" sz="2000" b="0" i="1" kern="1200">
                      <a:latin typeface="Cambria Math" panose="02040503050406030204" pitchFamily="18" charset="0"/>
                    </a:rPr>
                    <m:t>𝑌</m:t>
                  </m:r>
                  <m:r>
                    <a:rPr lang="en-US" sz="2000" b="0" i="1" kern="1200">
                      <a:latin typeface="Cambria Math" panose="02040503050406030204" pitchFamily="18" charset="0"/>
                    </a:rPr>
                    <m:t>|</m:t>
                  </m:r>
                  <m:r>
                    <a:rPr lang="en-US" sz="2000" b="0" i="1" kern="1200">
                      <a:latin typeface="Cambria Math" panose="02040503050406030204" pitchFamily="18" charset="0"/>
                    </a:rPr>
                    <m:t>𝑋</m:t>
                  </m:r>
                  <m:r>
                    <a:rPr lang="en-US" sz="2000" b="0" i="1" kern="1200">
                      <a:latin typeface="Cambria Math" panose="02040503050406030204" pitchFamily="18" charset="0"/>
                    </a:rPr>
                    <m:t>,</m:t>
                  </m:r>
                  <m:r>
                    <a:rPr lang="en-US" sz="2000" b="0" i="1" kern="1200">
                      <a:latin typeface="Cambria Math" panose="02040503050406030204" pitchFamily="18" charset="0"/>
                    </a:rPr>
                    <m:t>𝑇</m:t>
                  </m:r>
                  <m:r>
                    <a:rPr lang="en-US" sz="2000" b="0" i="1" kern="1200">
                      <a:latin typeface="Cambria Math" panose="02040503050406030204" pitchFamily="18" charset="0"/>
                    </a:rPr>
                    <m:t>=1</m:t>
                  </m:r>
                </m:e>
              </m:d>
              <m:r>
                <a:rPr lang="en-US" sz="2000" b="0" i="1" kern="1200">
                  <a:latin typeface="Cambria Math" panose="02040503050406030204" pitchFamily="18" charset="0"/>
                </a:rPr>
                <m:t>−</m:t>
              </m:r>
              <m:r>
                <a:rPr lang="en-GB" sz="2000" i="1" kern="1200">
                  <a:latin typeface="Cambria Math" panose="02040503050406030204" pitchFamily="18" charset="0"/>
                </a:rPr>
                <m:t>𝐸</m:t>
              </m:r>
              <m:d>
                <m:dPr>
                  <m:begChr m:val="["/>
                  <m:endChr m:val="]"/>
                  <m:ctrlPr>
                    <a:rPr lang="en-GB" sz="2000" i="1" kern="120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GB" sz="2000" i="1" kern="1200">
                      <a:latin typeface="Cambria Math" panose="02040503050406030204" pitchFamily="18" charset="0"/>
                    </a:rPr>
                    <m:t>𝑌</m:t>
                  </m:r>
                  <m:r>
                    <a:rPr lang="en-US" sz="2000" i="1" kern="1200">
                      <a:latin typeface="Cambria Math" panose="02040503050406030204" pitchFamily="18" charset="0"/>
                    </a:rPr>
                    <m:t>|</m:t>
                  </m:r>
                  <m:r>
                    <a:rPr lang="en-US" sz="2000" i="1" kern="1200">
                      <a:latin typeface="Cambria Math" panose="02040503050406030204" pitchFamily="18" charset="0"/>
                    </a:rPr>
                    <m:t>𝑋</m:t>
                  </m:r>
                  <m:r>
                    <a:rPr lang="en-US" sz="2000" i="1" kern="1200">
                      <a:latin typeface="Cambria Math" panose="02040503050406030204" pitchFamily="18" charset="0"/>
                    </a:rPr>
                    <m:t>,</m:t>
                  </m:r>
                  <m:r>
                    <a:rPr lang="en-US" sz="2000" i="1" kern="1200">
                      <a:latin typeface="Cambria Math" panose="02040503050406030204" pitchFamily="18" charset="0"/>
                    </a:rPr>
                    <m:t>𝑇</m:t>
                  </m:r>
                  <m:r>
                    <a:rPr lang="en-US" sz="2000" i="1" kern="1200">
                      <a:latin typeface="Cambria Math" panose="02040503050406030204" pitchFamily="18" charset="0"/>
                    </a:rPr>
                    <m:t>=0</m:t>
                  </m:r>
                </m:e>
              </m:d>
            </m:oMath>
          </a14:m>
          <a:r>
            <a:rPr lang="en-GB" sz="2000" kern="1200" dirty="0"/>
            <a:t>,</a:t>
          </a:r>
          <a:br>
            <a:rPr lang="en-GB" sz="2000" kern="1200" dirty="0"/>
          </a:br>
          <a:endParaRPr lang="el-G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GB" sz="2000" kern="1200" dirty="0"/>
            <a:t>where:</a:t>
          </a:r>
          <a:endParaRPr lang="el-G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14:m xmlns:a14="http://schemas.microsoft.com/office/drawing/2010/main">
            <m:oMath xmlns:m="http://schemas.openxmlformats.org/officeDocument/2006/math">
              <m:r>
                <a:rPr lang="en-US" sz="2000" b="0" i="1" kern="1200" smtClean="0">
                  <a:latin typeface="Cambria Math" panose="02040503050406030204" pitchFamily="18" charset="0"/>
                </a:rPr>
                <m:t>𝑋</m:t>
              </m:r>
              <m:r>
                <a:rPr lang="en-US" sz="2000" b="0" i="0" kern="1200">
                  <a:latin typeface="Cambria Math" panose="02040503050406030204" pitchFamily="18" charset="0"/>
                </a:rPr>
                <m:t> </m:t>
              </m:r>
            </m:oMath>
          </a14:m>
          <a:r>
            <a:rPr lang="en-GB" sz="2000" kern="1200" dirty="0"/>
            <a:t>is a </a:t>
          </a:r>
          <a14:m xmlns:a14="http://schemas.microsoft.com/office/drawing/2010/main">
            <m:oMath xmlns:m="http://schemas.openxmlformats.org/officeDocument/2006/math">
              <m:r>
                <a:rPr lang="en-US" sz="2000" b="0" i="1" kern="1200">
                  <a:latin typeface="Cambria Math" panose="02040503050406030204" pitchFamily="18" charset="0"/>
                </a:rPr>
                <m:t>𝑑</m:t>
              </m:r>
              <m:r>
                <a:rPr lang="en-US" sz="2000" b="0" i="1" kern="1200">
                  <a:latin typeface="Cambria Math" panose="02040503050406030204" pitchFamily="18" charset="0"/>
                </a:rPr>
                <m:t>−</m:t>
              </m:r>
            </m:oMath>
          </a14:m>
          <a:r>
            <a:rPr lang="en-GB" sz="2000" kern="1200" dirty="0"/>
            <a:t>dimensional space of covariates</a:t>
          </a:r>
          <a:endParaRPr lang="el-G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14:m xmlns:a14="http://schemas.microsoft.com/office/drawing/2010/main">
            <m:oMath xmlns:m="http://schemas.openxmlformats.org/officeDocument/2006/math">
              <m:r>
                <a:rPr lang="en-US" sz="2000" b="0" i="1" kern="1200" smtClean="0">
                  <a:latin typeface="Cambria Math" panose="02040503050406030204" pitchFamily="18" charset="0"/>
                </a:rPr>
                <m:t>𝑇</m:t>
              </m:r>
            </m:oMath>
          </a14:m>
          <a:r>
            <a:rPr lang="en-GB" sz="2000" kern="1200" dirty="0"/>
            <a:t> is the binary treatment</a:t>
          </a:r>
          <a:endParaRPr lang="el-G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14:m xmlns:a14="http://schemas.microsoft.com/office/drawing/2010/main">
            <m:oMath xmlns:m="http://schemas.openxmlformats.org/officeDocument/2006/math">
              <m:r>
                <a:rPr lang="en-US" sz="2000" b="0" i="1" kern="1200" smtClean="0">
                  <a:latin typeface="Cambria Math" panose="02040503050406030204" pitchFamily="18" charset="0"/>
                </a:rPr>
                <m:t>𝑌</m:t>
              </m:r>
              <m:r>
                <a:rPr lang="en-US" sz="2000" b="0" i="1" kern="1200" smtClean="0">
                  <a:latin typeface="Cambria Math" panose="02040503050406030204" pitchFamily="18" charset="0"/>
                </a:rPr>
                <m:t> </m:t>
              </m:r>
            </m:oMath>
          </a14:m>
          <a:r>
            <a:rPr lang="en-GB" sz="2000" kern="1200" dirty="0"/>
            <a:t>is the outcome for a single sample</a:t>
          </a:r>
          <a:endParaRPr lang="el-GR" sz="2000" kern="1200" dirty="0"/>
        </a:p>
      </dsp:txBody>
      <dsp:txXfrm>
        <a:off x="0" y="1564119"/>
        <a:ext cx="10515600" cy="2772000"/>
      </dsp:txXfrm>
    </dsp:sp>
    <dsp:sp modelId="{C7A145DA-1585-4BAB-AD2A-8CBF03DD0AE1}">
      <dsp:nvSpPr>
        <dsp:cNvPr id="0" name=""/>
        <dsp:cNvSpPr/>
      </dsp:nvSpPr>
      <dsp:spPr>
        <a:xfrm>
          <a:off x="525780" y="1268918"/>
          <a:ext cx="736092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Average Treatment Effect (ATE)</a:t>
          </a:r>
          <a:endParaRPr lang="el-GR" sz="2000" b="1" kern="1200" dirty="0"/>
        </a:p>
      </dsp:txBody>
      <dsp:txXfrm>
        <a:off x="554601" y="1297739"/>
        <a:ext cx="7303278" cy="532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3F091-DAB9-49C7-9199-0710847836EB}">
      <dsp:nvSpPr>
        <dsp:cNvPr id="0" name=""/>
        <dsp:cNvSpPr/>
      </dsp:nvSpPr>
      <dsp:spPr>
        <a:xfrm>
          <a:off x="0" y="343067"/>
          <a:ext cx="10955482" cy="9607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267" tIns="416560" rIns="85026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600" kern="1200" dirty="0"/>
            <a:t>    </a:t>
          </a:r>
          <a:r>
            <a:rPr lang="en-US" sz="1400" kern="1200" dirty="0"/>
            <a:t>Shalit, U., Johansson, F. D., &amp; Sontag, D. (2017). Estimating individual treatment effect: generalization bounds and algorithms. In </a:t>
          </a:r>
          <a:r>
            <a:rPr lang="en-US" sz="1400" i="1" kern="1200" dirty="0"/>
            <a:t>International Conference on Machine Learning </a:t>
          </a:r>
          <a:r>
            <a:rPr lang="en-US" sz="1400" kern="1200" dirty="0"/>
            <a:t>(pp. 3076-3085). PMLR.</a:t>
          </a:r>
          <a:endParaRPr lang="el-GR" sz="1600" kern="1200" dirty="0"/>
        </a:p>
      </dsp:txBody>
      <dsp:txXfrm>
        <a:off x="0" y="343067"/>
        <a:ext cx="10955482" cy="960750"/>
      </dsp:txXfrm>
    </dsp:sp>
    <dsp:sp modelId="{CBA87509-4B84-4D37-B810-6B027B7EA450}">
      <dsp:nvSpPr>
        <dsp:cNvPr id="0" name=""/>
        <dsp:cNvSpPr/>
      </dsp:nvSpPr>
      <dsp:spPr>
        <a:xfrm>
          <a:off x="547774" y="47867"/>
          <a:ext cx="8837951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864" tIns="0" rIns="28986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TARNet</a:t>
          </a:r>
          <a:r>
            <a:rPr lang="en-GB" sz="2000" b="1" kern="1200" dirty="0"/>
            <a:t> (Treatment Agnostic Representation Network)</a:t>
          </a:r>
          <a:endParaRPr lang="el-GR" sz="2000" b="1" kern="1200" dirty="0"/>
        </a:p>
      </dsp:txBody>
      <dsp:txXfrm>
        <a:off x="576595" y="76688"/>
        <a:ext cx="8780309" cy="532758"/>
      </dsp:txXfrm>
    </dsp:sp>
    <dsp:sp modelId="{CB0B104D-2E40-4070-A223-1A5EF742EE8B}">
      <dsp:nvSpPr>
        <dsp:cNvPr id="0" name=""/>
        <dsp:cNvSpPr/>
      </dsp:nvSpPr>
      <dsp:spPr>
        <a:xfrm>
          <a:off x="0" y="1707018"/>
          <a:ext cx="10955482" cy="9607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267" tIns="416560" rIns="85026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600" kern="1200" dirty="0"/>
            <a:t>   </a:t>
          </a:r>
          <a:r>
            <a:rPr lang="en-US" sz="1400" kern="1200" dirty="0"/>
            <a:t>Yoon, J., Jordon, J., &amp; Van Der </a:t>
          </a:r>
          <a:r>
            <a:rPr lang="en-US" sz="1400" kern="1200" dirty="0" err="1"/>
            <a:t>Schaar</a:t>
          </a:r>
          <a:r>
            <a:rPr lang="en-US" sz="1400" kern="1200" dirty="0"/>
            <a:t>, M. (2018). GANITE: Estimation of individualized treatment effects using generative adversarial nets. In </a:t>
          </a:r>
          <a:r>
            <a:rPr lang="en-US" sz="1400" i="1" kern="1200" dirty="0"/>
            <a:t>International Conference on Learning Representations</a:t>
          </a:r>
          <a:r>
            <a:rPr lang="en-US" sz="1400" kern="1200" dirty="0"/>
            <a:t>.</a:t>
          </a:r>
          <a:r>
            <a:rPr lang="el-GR" sz="1400" kern="1200" dirty="0"/>
            <a:t> </a:t>
          </a:r>
          <a:endParaRPr lang="el-GR" sz="1600" kern="1200" dirty="0"/>
        </a:p>
      </dsp:txBody>
      <dsp:txXfrm>
        <a:off x="0" y="1707018"/>
        <a:ext cx="10955482" cy="960750"/>
      </dsp:txXfrm>
    </dsp:sp>
    <dsp:sp modelId="{23BECD58-A35E-4112-8DF6-896951CBBF8D}">
      <dsp:nvSpPr>
        <dsp:cNvPr id="0" name=""/>
        <dsp:cNvSpPr/>
      </dsp:nvSpPr>
      <dsp:spPr>
        <a:xfrm>
          <a:off x="547774" y="1411817"/>
          <a:ext cx="8837951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864" tIns="0" rIns="28986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GANITE (Generative Adversarial Nets for inference of </a:t>
          </a:r>
          <a:r>
            <a:rPr lang="en-US" sz="2000" b="1" kern="1200" dirty="0" err="1"/>
            <a:t>Individalized</a:t>
          </a:r>
          <a:r>
            <a:rPr lang="en-US" sz="2000" b="1" kern="1200" dirty="0"/>
            <a:t> Treatment Effects)</a:t>
          </a:r>
          <a:endParaRPr lang="el-GR" sz="2000" b="1" kern="1200" dirty="0"/>
        </a:p>
      </dsp:txBody>
      <dsp:txXfrm>
        <a:off x="576595" y="1440638"/>
        <a:ext cx="8780309" cy="532758"/>
      </dsp:txXfrm>
    </dsp:sp>
    <dsp:sp modelId="{8D1F62C4-FCE7-4601-9609-5F1CA8AE896C}">
      <dsp:nvSpPr>
        <dsp:cNvPr id="0" name=""/>
        <dsp:cNvSpPr/>
      </dsp:nvSpPr>
      <dsp:spPr>
        <a:xfrm>
          <a:off x="0" y="3070968"/>
          <a:ext cx="10955482" cy="9607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267" tIns="416560" rIns="85026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600" kern="1200" dirty="0"/>
            <a:t>   </a:t>
          </a:r>
          <a:r>
            <a:rPr lang="en-US" sz="1400" kern="1200" dirty="0"/>
            <a:t>Shi, C., </a:t>
          </a:r>
          <a:r>
            <a:rPr lang="en-US" sz="1400" kern="1200" dirty="0" err="1"/>
            <a:t>Blei</a:t>
          </a:r>
          <a:r>
            <a:rPr lang="en-US" sz="1400" kern="1200" dirty="0"/>
            <a:t>, D., &amp; Veitch, V. (2019). Adapting neural networks for the estimation of treatment effects. </a:t>
          </a:r>
          <a:r>
            <a:rPr lang="en-US" sz="1400" i="1" kern="1200" dirty="0"/>
            <a:t>Advances in neural information processing systems</a:t>
          </a:r>
          <a:r>
            <a:rPr lang="en-US" sz="1400" kern="1200" dirty="0"/>
            <a:t>, </a:t>
          </a:r>
          <a:r>
            <a:rPr lang="en-US" sz="1400" i="1" kern="1200" dirty="0"/>
            <a:t>32</a:t>
          </a:r>
          <a:r>
            <a:rPr lang="en-US" sz="1400" kern="1200" dirty="0"/>
            <a:t>. </a:t>
          </a:r>
          <a:endParaRPr lang="el-GR" sz="1600" kern="1200" dirty="0"/>
        </a:p>
      </dsp:txBody>
      <dsp:txXfrm>
        <a:off x="0" y="3070968"/>
        <a:ext cx="10955482" cy="960750"/>
      </dsp:txXfrm>
    </dsp:sp>
    <dsp:sp modelId="{079B0D3D-19A3-41A9-8265-03C813FCF02B}">
      <dsp:nvSpPr>
        <dsp:cNvPr id="0" name=""/>
        <dsp:cNvSpPr/>
      </dsp:nvSpPr>
      <dsp:spPr>
        <a:xfrm>
          <a:off x="547774" y="2775768"/>
          <a:ext cx="8837951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864" tIns="0" rIns="28986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Dragonnet</a:t>
          </a:r>
          <a:endParaRPr lang="el-GR" sz="2000" b="1" kern="1200" dirty="0"/>
        </a:p>
      </dsp:txBody>
      <dsp:txXfrm>
        <a:off x="576595" y="2804589"/>
        <a:ext cx="8780309" cy="5327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8429F-B894-49A7-82B6-53AF9B636D2E}">
      <dsp:nvSpPr>
        <dsp:cNvPr id="0" name=""/>
        <dsp:cNvSpPr/>
      </dsp:nvSpPr>
      <dsp:spPr>
        <a:xfrm>
          <a:off x="0" y="250447"/>
          <a:ext cx="10515600" cy="92137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12420" rIns="81612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baseline="0" dirty="0"/>
            <a:t>Treatment effect estimation through the prediction of the conditional outcomes</a:t>
          </a:r>
          <a:endParaRPr lang="el-G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baseline="0" dirty="0"/>
            <a:t>Estimation of propensity score</a:t>
          </a:r>
          <a:endParaRPr lang="el-GR" sz="1600" kern="1200" dirty="0"/>
        </a:p>
      </dsp:txBody>
      <dsp:txXfrm>
        <a:off x="0" y="250447"/>
        <a:ext cx="10515600" cy="921375"/>
      </dsp:txXfrm>
    </dsp:sp>
    <dsp:sp modelId="{C6E70F94-F9E9-479A-B28A-19F89A23BF9D}">
      <dsp:nvSpPr>
        <dsp:cNvPr id="0" name=""/>
        <dsp:cNvSpPr/>
      </dsp:nvSpPr>
      <dsp:spPr>
        <a:xfrm>
          <a:off x="525780" y="29047"/>
          <a:ext cx="736092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Modified </a:t>
          </a:r>
          <a:r>
            <a:rPr lang="en-GB" sz="1800" b="1" kern="1200" dirty="0" err="1"/>
            <a:t>Dragonnet</a:t>
          </a:r>
          <a:endParaRPr lang="el-GR" sz="1800" b="1" kern="1200" dirty="0"/>
        </a:p>
      </dsp:txBody>
      <dsp:txXfrm>
        <a:off x="547396" y="50663"/>
        <a:ext cx="7317688" cy="399568"/>
      </dsp:txXfrm>
    </dsp:sp>
    <dsp:sp modelId="{E0F70795-448C-4105-B989-049B0A847C66}">
      <dsp:nvSpPr>
        <dsp:cNvPr id="0" name=""/>
        <dsp:cNvSpPr/>
      </dsp:nvSpPr>
      <dsp:spPr>
        <a:xfrm>
          <a:off x="0" y="1474223"/>
          <a:ext cx="10515600" cy="113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12420" rIns="81612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baseline="0" dirty="0"/>
            <a:t>Enriching </a:t>
          </a:r>
          <a:r>
            <a:rPr lang="en-US" sz="1600" b="0" i="0" kern="1200" baseline="0" dirty="0" err="1"/>
            <a:t>Dragonnet’s</a:t>
          </a:r>
          <a:r>
            <a:rPr lang="en-US" sz="1600" b="0" i="0" kern="1200" baseline="0" dirty="0"/>
            <a:t> inputs with the average outcomes of the nearest neighbors from the control and treatment group along with the covariates.</a:t>
          </a:r>
          <a:endParaRPr lang="el-G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Loss function – Target regularization (Shi et al.)</a:t>
          </a:r>
          <a:endParaRPr lang="el-GR" sz="1600" kern="1200" dirty="0"/>
        </a:p>
      </dsp:txBody>
      <dsp:txXfrm>
        <a:off x="0" y="1474223"/>
        <a:ext cx="10515600" cy="1134000"/>
      </dsp:txXfrm>
    </dsp:sp>
    <dsp:sp modelId="{375DA13E-2806-4C01-B162-DC65FF5FEB02}">
      <dsp:nvSpPr>
        <dsp:cNvPr id="0" name=""/>
        <dsp:cNvSpPr/>
      </dsp:nvSpPr>
      <dsp:spPr>
        <a:xfrm>
          <a:off x="525780" y="1252823"/>
          <a:ext cx="736092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Methodology</a:t>
          </a:r>
          <a:endParaRPr lang="el-GR" sz="1800" b="1" kern="1200" dirty="0"/>
        </a:p>
      </dsp:txBody>
      <dsp:txXfrm>
        <a:off x="547396" y="1274439"/>
        <a:ext cx="7317688" cy="399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AA432-50C4-4A70-9429-45562D0B07CE}">
      <dsp:nvSpPr>
        <dsp:cNvPr id="0" name=""/>
        <dsp:cNvSpPr/>
      </dsp:nvSpPr>
      <dsp:spPr>
        <a:xfrm>
          <a:off x="0" y="252767"/>
          <a:ext cx="10515600" cy="144585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54076" rIns="81612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1" kern="1200" baseline="0" dirty="0"/>
            <a:t>Reduce bias </a:t>
          </a:r>
          <a:r>
            <a:rPr lang="en-US" sz="1600" b="0" i="0" kern="1200" baseline="0" dirty="0"/>
            <a:t>and </a:t>
          </a:r>
          <a:r>
            <a:rPr lang="en-US" sz="1600" b="0" i="1" kern="1200" baseline="0" dirty="0"/>
            <a:t>increase the prediction accuracy</a:t>
          </a:r>
          <a:endParaRPr lang="el-G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Exploiting information from the </a:t>
          </a:r>
          <a:r>
            <a:rPr lang="en-US" sz="1600" b="0" i="0" kern="1200" baseline="0" dirty="0"/>
            <a:t>covariates along with information from the outcomes of the instances contained in the training data.</a:t>
          </a:r>
          <a:r>
            <a:rPr lang="en-US" sz="1600" b="0" i="1" kern="1200" baseline="0" dirty="0"/>
            <a:t> </a:t>
          </a:r>
          <a:endParaRPr lang="el-GR" sz="1600" kern="1200" dirty="0"/>
        </a:p>
      </dsp:txBody>
      <dsp:txXfrm>
        <a:off x="0" y="252767"/>
        <a:ext cx="10515600" cy="1445850"/>
      </dsp:txXfrm>
    </dsp:sp>
    <dsp:sp modelId="{76A05D9E-BF9C-4A8D-AE02-313852903373}">
      <dsp:nvSpPr>
        <dsp:cNvPr id="0" name=""/>
        <dsp:cNvSpPr/>
      </dsp:nvSpPr>
      <dsp:spPr>
        <a:xfrm>
          <a:off x="525780" y="1846"/>
          <a:ext cx="7360920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 dirty="0"/>
            <a:t>Motivation</a:t>
          </a:r>
          <a:endParaRPr lang="el-GR" sz="1600" b="1" i="0" kern="1200" dirty="0"/>
        </a:p>
      </dsp:txBody>
      <dsp:txXfrm>
        <a:off x="550278" y="26344"/>
        <a:ext cx="7311924" cy="4528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8F83A-5ABB-4654-BE26-B7A66663752B}">
      <dsp:nvSpPr>
        <dsp:cNvPr id="0" name=""/>
        <dsp:cNvSpPr/>
      </dsp:nvSpPr>
      <dsp:spPr>
        <a:xfrm>
          <a:off x="0" y="311976"/>
          <a:ext cx="10841182" cy="170257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1396" tIns="479044" rIns="84139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Based on </a:t>
          </a:r>
          <a:r>
            <a:rPr lang="en-US" sz="1800" i="1" kern="1200" dirty="0"/>
            <a:t>Targeted regularization (Shi et al. 2019), which </a:t>
          </a:r>
          <a:r>
            <a:rPr lang="en-US" sz="1800" kern="1200" dirty="0"/>
            <a:t>induces a bias towards models that have non-parametrically optimal asymptotic properties ‘out-of-the-box’.</a:t>
          </a:r>
          <a:endParaRPr lang="el-G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i="1" kern="1200" dirty="0"/>
            <a:t>Motivation: </a:t>
          </a:r>
          <a:r>
            <a:rPr lang="en-GB" sz="1800" kern="1200" dirty="0"/>
            <a:t>Increase prediction accuracy</a:t>
          </a:r>
          <a:endParaRPr lang="el-GR" sz="1800" kern="1200" dirty="0"/>
        </a:p>
      </dsp:txBody>
      <dsp:txXfrm>
        <a:off x="0" y="311976"/>
        <a:ext cx="10841182" cy="1702575"/>
      </dsp:txXfrm>
    </dsp:sp>
    <dsp:sp modelId="{5F45396D-EB43-4E30-B20F-A034D1D5392A}">
      <dsp:nvSpPr>
        <dsp:cNvPr id="0" name=""/>
        <dsp:cNvSpPr/>
      </dsp:nvSpPr>
      <dsp:spPr>
        <a:xfrm>
          <a:off x="542059" y="747"/>
          <a:ext cx="7588827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840" tIns="0" rIns="28684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New Loss Function</a:t>
          </a:r>
          <a:endParaRPr lang="el-GR" sz="2000" b="1" kern="1200" dirty="0"/>
        </a:p>
      </dsp:txBody>
      <dsp:txXfrm>
        <a:off x="575203" y="33891"/>
        <a:ext cx="7522539" cy="6126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B7DFC-BF9E-479D-A306-CDA3740DF9B7}">
      <dsp:nvSpPr>
        <dsp:cNvPr id="0" name=""/>
        <dsp:cNvSpPr/>
      </dsp:nvSpPr>
      <dsp:spPr>
        <a:xfrm>
          <a:off x="0" y="356656"/>
          <a:ext cx="10515600" cy="2390849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79044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baseline="0" dirty="0"/>
            <a:t>Semi-synthetic dataset composed by 1000 realizations from NPCI package</a:t>
          </a:r>
          <a:br>
            <a:rPr lang="en-US" sz="1800" b="0" i="0" kern="1200" baseline="0" dirty="0"/>
          </a:br>
          <a:br>
            <a:rPr lang="en-US" sz="1800" b="0" i="0" kern="1200" baseline="0" dirty="0"/>
          </a:br>
          <a:r>
            <a:rPr lang="en-US" sz="1800" b="0" i="0" kern="1200" baseline="0" dirty="0"/>
            <a:t>        </a:t>
          </a:r>
          <a:r>
            <a:rPr lang="pt-BR" sz="1400" b="0" i="0" kern="1200" baseline="0" dirty="0"/>
            <a:t>Dorie, V.: NPCI: Non-parametrics for causal inference, 2016, </a:t>
          </a:r>
          <a:r>
            <a:rPr lang="pt-BR" sz="1400" b="0" i="0" kern="1200" baseline="0" dirty="0">
              <a:latin typeface="Book Antiqua" panose="02040602050305030304" pitchFamily="18" charset="0"/>
              <a:hlinkClick xmlns:r="http://schemas.openxmlformats.org/officeDocument/2006/relationships" r:id="rId1"/>
            </a:rPr>
            <a:t>https://</a:t>
          </a:r>
          <a:r>
            <a:rPr lang="pt-BR" sz="1400" b="0" i="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 Antiqua" panose="02040602050305030304" pitchFamily="18" charset="0"/>
              <a:ea typeface="+mn-ea"/>
              <a:cs typeface="+mn-cs"/>
              <a:hlinkClick xmlns:r="http://schemas.openxmlformats.org/officeDocument/2006/relationships" r:id="rId1"/>
            </a:rPr>
            <a:t>github.</a:t>
          </a:r>
          <a:r>
            <a:rPr lang="en-US" sz="1400" b="0" i="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 Antiqua" panose="02040602050305030304" pitchFamily="18" charset="0"/>
              <a:ea typeface="+mn-ea"/>
              <a:cs typeface="+mn-cs"/>
              <a:hlinkClick xmlns:r="http://schemas.openxmlformats.org/officeDocument/2006/relationships" r:id="rId1"/>
            </a:rPr>
            <a:t>com/</a:t>
          </a:r>
          <a:r>
            <a:rPr lang="en-US" sz="1400" b="0" i="0" kern="120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 Antiqua" panose="02040602050305030304" pitchFamily="18" charset="0"/>
              <a:ea typeface="+mn-ea"/>
              <a:cs typeface="+mn-cs"/>
              <a:hlinkClick xmlns:r="http://schemas.openxmlformats.org/officeDocument/2006/relationships" r:id="rId1"/>
            </a:rPr>
            <a:t>vdorie</a:t>
          </a:r>
          <a:r>
            <a:rPr lang="en-US" sz="1400" b="0" i="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 Antiqua" panose="02040602050305030304" pitchFamily="18" charset="0"/>
              <a:ea typeface="+mn-ea"/>
              <a:cs typeface="+mn-cs"/>
              <a:hlinkClick xmlns:r="http://schemas.openxmlformats.org/officeDocument/2006/relationships" r:id="rId1"/>
            </a:rPr>
            <a:t>/</a:t>
          </a:r>
          <a:r>
            <a:rPr lang="en-US" sz="1400" b="0" i="0" kern="120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ook Antiqua" panose="02040602050305030304" pitchFamily="18" charset="0"/>
              <a:ea typeface="+mn-ea"/>
              <a:cs typeface="+mn-cs"/>
              <a:hlinkClick xmlns:r="http://schemas.openxmlformats.org/officeDocument/2006/relationships" r:id="rId1"/>
            </a:rPr>
            <a:t>npci</a:t>
          </a:r>
          <a:br>
            <a:rPr lang="en-US" sz="1400" b="0" i="0" kern="120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</a:br>
          <a:endParaRPr lang="el-GR" sz="1400" b="0" i="0" kern="1200" baseline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baseline="0" dirty="0"/>
            <a:t>25 features regarding children and mothers</a:t>
          </a:r>
          <a:br>
            <a:rPr lang="en-US" sz="1800" b="0" i="0" kern="1200" baseline="0" dirty="0"/>
          </a:br>
          <a:endParaRPr lang="el-G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#Instances in treatment group: 139 - #Instances in control group: 608</a:t>
          </a:r>
          <a:endParaRPr lang="el-GR" sz="1800" kern="1200"/>
        </a:p>
      </dsp:txBody>
      <dsp:txXfrm>
        <a:off x="0" y="356656"/>
        <a:ext cx="10515600" cy="2390849"/>
      </dsp:txXfrm>
    </dsp:sp>
    <dsp:sp modelId="{7E2001FD-6C49-4772-957F-10C33E825926}">
      <dsp:nvSpPr>
        <dsp:cNvPr id="0" name=""/>
        <dsp:cNvSpPr/>
      </dsp:nvSpPr>
      <dsp:spPr>
        <a:xfrm>
          <a:off x="525780" y="17176"/>
          <a:ext cx="736092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/>
            <a:t>Infant Health and Development Program (IHDP)</a:t>
          </a:r>
          <a:endParaRPr lang="el-GR" sz="1800" b="1" kern="1200"/>
        </a:p>
      </dsp:txBody>
      <dsp:txXfrm>
        <a:off x="558924" y="50320"/>
        <a:ext cx="7294632" cy="612672"/>
      </dsp:txXfrm>
    </dsp:sp>
    <dsp:sp modelId="{EF24E913-8C01-4D64-BCFB-4688A436D62E}">
      <dsp:nvSpPr>
        <dsp:cNvPr id="0" name=""/>
        <dsp:cNvSpPr/>
      </dsp:nvSpPr>
      <dsp:spPr>
        <a:xfrm>
          <a:off x="0" y="3211186"/>
          <a:ext cx="10515600" cy="1122975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79044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Estimation of </a:t>
          </a:r>
          <a:r>
            <a:rPr lang="en-US" sz="1800" kern="1200"/>
            <a:t>causal effect of </a:t>
          </a:r>
          <a:r>
            <a:rPr lang="en-US" sz="1800" b="1" kern="1200"/>
            <a:t>high-quality childcare</a:t>
          </a:r>
          <a:r>
            <a:rPr lang="en-US" sz="1800" kern="1200"/>
            <a:t> to remedy problems of low-birth-weight on children’s </a:t>
          </a:r>
          <a:r>
            <a:rPr lang="en-US" sz="1800" b="1" kern="1200"/>
            <a:t>cognitive test scores</a:t>
          </a:r>
          <a:endParaRPr lang="el-GR" sz="1800" kern="1200"/>
        </a:p>
      </dsp:txBody>
      <dsp:txXfrm>
        <a:off x="0" y="3211186"/>
        <a:ext cx="10515600" cy="1122975"/>
      </dsp:txXfrm>
    </dsp:sp>
    <dsp:sp modelId="{005F5A84-3274-4656-9B20-2E2DC145701F}">
      <dsp:nvSpPr>
        <dsp:cNvPr id="0" name=""/>
        <dsp:cNvSpPr/>
      </dsp:nvSpPr>
      <dsp:spPr>
        <a:xfrm>
          <a:off x="525780" y="2871706"/>
          <a:ext cx="736092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 dirty="0"/>
            <a:t>Goal </a:t>
          </a:r>
          <a:endParaRPr lang="el-GR" sz="1800" b="1" kern="1200" dirty="0"/>
        </a:p>
      </dsp:txBody>
      <dsp:txXfrm>
        <a:off x="558924" y="2904850"/>
        <a:ext cx="729463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A763F3-B956-90AD-483F-9B128A386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A2E28D7-4F79-1B76-8240-A945CBD10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5CA708B-ED61-4A96-3CF6-A6F5CD0A3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6691-4D45-4106-947E-B7B44347B279}" type="datetimeFigureOut">
              <a:rPr lang="el-GR" smtClean="0"/>
              <a:t>21/6/2022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9308765-BFE2-9A3C-1DA1-42E9195E0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2768632-B9B4-0F36-65C9-9967108AF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F83D-51B8-4822-B71A-39EF354F57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729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AEB881-A9F0-2CC3-0567-F32EA482D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1BFB09E-CC8D-F00C-9FBD-77FC9D76F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44ECC58-F342-7657-24E5-D7A38BB36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6691-4D45-4106-947E-B7B44347B279}" type="datetimeFigureOut">
              <a:rPr lang="el-GR" smtClean="0"/>
              <a:t>21/6/2022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3868F34-FC4A-875D-198C-37851ADD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EA4A9EA-CA0B-8F1C-0D76-1CB6040C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F83D-51B8-4822-B71A-39EF354F57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513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2540FDF-60CA-395A-49D0-FCB71C32AE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207C951-F7F5-B201-9AA9-59F502E0F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C415EBA-1D61-F9D9-DDC1-B0AB35409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6691-4D45-4106-947E-B7B44347B279}" type="datetimeFigureOut">
              <a:rPr lang="el-GR" smtClean="0"/>
              <a:t>21/6/2022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95FB998-9387-D0E7-299F-D743F0A6D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A26286D-69DC-0F45-99D0-28EDD5F59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F83D-51B8-4822-B71A-39EF354F57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649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EC063A-3209-5BBD-2374-11337D7B7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B364977-8897-CC25-B3D2-6DD2EE5EF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A0AEC06-E1A6-3DCF-EE40-8AD636B7D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6691-4D45-4106-947E-B7B44347B279}" type="datetimeFigureOut">
              <a:rPr lang="el-GR" smtClean="0"/>
              <a:t>21/6/2022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72FE897-A6E8-B3AE-E587-724670B8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E379225-73B5-7BDD-CE4C-EFED9989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F83D-51B8-4822-B71A-39EF354F57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054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38E651-A3AB-9F78-3133-826F9EFD6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A8C15B-3B85-A3B3-8615-B5CCC65E0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09322A-00FF-130E-E09C-472578E9B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6691-4D45-4106-947E-B7B44347B279}" type="datetimeFigureOut">
              <a:rPr lang="el-GR" smtClean="0"/>
              <a:t>21/6/2022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4CF6846-4D15-73D4-6FAE-BA5B27FA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8CFB838-2B20-467F-85CD-E237B8211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F83D-51B8-4822-B71A-39EF354F57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332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C5D3F9-77FB-38AD-0A36-772B4F66F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7F989F3-13BF-530B-7E79-B0AE84D05A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C9B3F79-BC3A-EEB6-0915-DF4136675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6764D81-8E9D-FACE-7159-1DD4B3B4A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6691-4D45-4106-947E-B7B44347B279}" type="datetimeFigureOut">
              <a:rPr lang="el-GR" smtClean="0"/>
              <a:t>21/6/2022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4B90D9E-1E49-F494-D29F-C745297CE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2FDDDF2-4A50-C7D5-BDE5-D2E5E90FA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F83D-51B8-4822-B71A-39EF354F57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745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1529CC-18FD-03B9-39B7-9479D3BAC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1E7B6A9-4991-83C2-6D1B-D6568F1CF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030DCDE-F4CB-F915-BE2A-EADD58ED0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3D805B4-1622-431E-D2EC-47FC83F55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5B6FD9D-3C13-5A55-7A1E-A5A0BA4966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B64DCB2-E4CE-83F7-1D0D-EC795F2C8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6691-4D45-4106-947E-B7B44347B279}" type="datetimeFigureOut">
              <a:rPr lang="el-GR" smtClean="0"/>
              <a:t>21/6/2022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830B315-302A-536B-ACEE-E3F0317F1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AA656B4-4281-6325-ED72-E808D6CF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F83D-51B8-4822-B71A-39EF354F57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41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26ECDF-BDDD-F7B0-857B-70F387F3E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9094287-DA2D-212E-96D8-063AA9D90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6691-4D45-4106-947E-B7B44347B279}" type="datetimeFigureOut">
              <a:rPr lang="el-GR" smtClean="0"/>
              <a:t>21/6/2022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E8DC523-E739-B922-CB52-DA87D532D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5AAD03A-073F-6296-9CD2-A2C669986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F83D-51B8-4822-B71A-39EF354F57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833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1218E85-54A0-AEE9-4040-95F33A9B6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6691-4D45-4106-947E-B7B44347B279}" type="datetimeFigureOut">
              <a:rPr lang="el-GR" smtClean="0"/>
              <a:t>21/6/2022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B5E245A-40EB-F488-C257-150C9ED56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19A2404-98FB-4110-57E2-1EBD0182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F83D-51B8-4822-B71A-39EF354F57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53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FFE1B3-AE76-9AA1-A062-130B0D8AD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9661A84-3D78-8D24-E813-C5A8F0112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0CEB5CD-8D37-0D2B-F3A4-58C8ADB1E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C5C0879-7C5A-2B7A-08B3-A9CDFA528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6691-4D45-4106-947E-B7B44347B279}" type="datetimeFigureOut">
              <a:rPr lang="el-GR" smtClean="0"/>
              <a:t>21/6/2022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8167CF8-42E6-7F0C-295D-74C3149D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758FA07-D038-46D1-8652-9C20F9A8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F83D-51B8-4822-B71A-39EF354F57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406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54B441-FD06-D808-B1C9-8C30B9D6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88E57F6-4818-2F7D-7ABE-94E9A8F197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5A548DD-8AFB-5A60-1681-7DDC275D1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E05994D-0C7E-CE97-2E82-A1250FF4F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6691-4D45-4106-947E-B7B44347B279}" type="datetimeFigureOut">
              <a:rPr lang="el-GR" smtClean="0"/>
              <a:t>21/6/2022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8D9B7A7-7A33-36B3-4DB6-C995149D6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A1D3E09-4522-64E0-C4E8-3D03B59E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F83D-51B8-4822-B71A-39EF354F57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545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BD4C756-FEA0-14EE-BE17-30DF318A2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C074D92-EDBF-4E96-EA45-8806B16CB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76A8CEA-747F-23AE-80E0-CB09D9829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D6691-4D45-4106-947E-B7B44347B279}" type="datetimeFigureOut">
              <a:rPr lang="el-GR" smtClean="0"/>
              <a:t>21/6/2022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0DAEB9F-D93D-3920-EF47-3B24BF9E1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F5ACFE6-56F7-ACFE-D7EF-DDAAC7687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CF83D-51B8-4822-B71A-39EF354F57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986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0.xml"/><Relationship Id="rId13" Type="http://schemas.openxmlformats.org/officeDocument/2006/relationships/diagramQuickStyle" Target="../diagrams/quickStyle13.xml"/><Relationship Id="rId18" Type="http://schemas.openxmlformats.org/officeDocument/2006/relationships/diagramQuickStyle" Target="../diagrams/quickStyle130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4.xml"/><Relationship Id="rId12" Type="http://schemas.openxmlformats.org/officeDocument/2006/relationships/diagramLayout" Target="../diagrams/layout13.xml"/><Relationship Id="rId17" Type="http://schemas.openxmlformats.org/officeDocument/2006/relationships/diagramLayout" Target="../diagrams/layout130.xml"/><Relationship Id="rId2" Type="http://schemas.openxmlformats.org/officeDocument/2006/relationships/diagramData" Target="../diagrams/data13.xml"/><Relationship Id="rId16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openxmlformats.org/officeDocument/2006/relationships/diagramData" Target="../diagrams/data15.xml"/><Relationship Id="rId5" Type="http://schemas.openxmlformats.org/officeDocument/2006/relationships/diagramColors" Target="../diagrams/colors12.xml"/><Relationship Id="rId15" Type="http://schemas.microsoft.com/office/2007/relationships/diagramDrawing" Target="../diagrams/drawing13.xml"/><Relationship Id="rId10" Type="http://schemas.openxmlformats.org/officeDocument/2006/relationships/diagramColors" Target="../diagrams/colors120.xml"/><Relationship Id="rId19" Type="http://schemas.openxmlformats.org/officeDocument/2006/relationships/diagramColors" Target="../diagrams/colors130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20.xml"/><Relationship Id="rId14" Type="http://schemas.openxmlformats.org/officeDocument/2006/relationships/diagramColors" Target="../diagrams/colors1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7.xml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diou@hua.gr" TargetMode="External"/><Relationship Id="rId2" Type="http://schemas.openxmlformats.org/officeDocument/2006/relationships/hyperlink" Target="mailto:kiriakidou@hua.g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0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40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912CF9-6E03-6662-544B-E85346676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775" y="1519670"/>
            <a:ext cx="9696450" cy="2245568"/>
          </a:xfrm>
        </p:spPr>
        <p:txBody>
          <a:bodyPr>
            <a:normAutofit/>
          </a:bodyPr>
          <a:lstStyle/>
          <a:p>
            <a:r>
              <a:rPr lang="en-US" sz="4400" b="1" dirty="0"/>
              <a:t>An improved neural network model for</a:t>
            </a:r>
            <a:br>
              <a:rPr lang="en-US" sz="4400" b="1" dirty="0"/>
            </a:br>
            <a:r>
              <a:rPr lang="en-US" sz="4400" b="1" dirty="0"/>
              <a:t>treatment effect estimation</a:t>
            </a:r>
            <a:br>
              <a:rPr lang="el-GR" sz="4400" dirty="0"/>
            </a:br>
            <a:endParaRPr lang="el-GR" sz="44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F6EEB4F-6EFD-835B-E8E8-6E691F823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2227"/>
            <a:ext cx="9144000" cy="945572"/>
          </a:xfrm>
        </p:spPr>
        <p:txBody>
          <a:bodyPr>
            <a:normAutofit fontScale="92500" lnSpcReduction="20000"/>
          </a:bodyPr>
          <a:lstStyle/>
          <a:p>
            <a:r>
              <a:rPr lang="en-GB" sz="1800" dirty="0"/>
              <a:t>Authors: Niki Kiriakidou and Christos </a:t>
            </a:r>
            <a:r>
              <a:rPr lang="en-GB" sz="1800" dirty="0" err="1"/>
              <a:t>Diou</a:t>
            </a:r>
            <a:endParaRPr lang="en-GB" sz="1800" dirty="0"/>
          </a:p>
          <a:p>
            <a:r>
              <a:rPr lang="en-GB" sz="1800" dirty="0" err="1"/>
              <a:t>Harokopio</a:t>
            </a:r>
            <a:r>
              <a:rPr lang="en-GB" sz="1800" dirty="0"/>
              <a:t> University of Athens, Department of Informatics and Telematics</a:t>
            </a:r>
          </a:p>
          <a:p>
            <a:r>
              <a:rPr lang="en-GB" sz="1800" dirty="0"/>
              <a:t>17 – 20 June, 2022</a:t>
            </a:r>
          </a:p>
        </p:txBody>
      </p:sp>
      <p:pic>
        <p:nvPicPr>
          <p:cNvPr id="5" name="Εικόνα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E8872165-1041-D4EB-7F9E-70893D3AA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511" y="5496517"/>
            <a:ext cx="2125916" cy="616541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2950303F-4FEC-2EBF-37A6-A04B38D25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422" y="263518"/>
            <a:ext cx="2063931" cy="70916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B86F4DC1-2E20-F481-CC1B-FF0E56E70FB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AFE"/>
              </a:clrFrom>
              <a:clrTo>
                <a:srgbClr val="FFFA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3" y="80722"/>
            <a:ext cx="2786109" cy="116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69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>
            <a:extLst>
              <a:ext uri="{FF2B5EF4-FFF2-40B4-BE49-F238E27FC236}">
                <a16:creationId xmlns:a16="http://schemas.microsoft.com/office/drawing/2014/main" id="{F2F68592-F124-2F37-DA43-24E9061D73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093920"/>
              </p:ext>
            </p:extLst>
          </p:nvPr>
        </p:nvGraphicFramePr>
        <p:xfrm>
          <a:off x="635577" y="166248"/>
          <a:ext cx="10841182" cy="2043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016E7D7A-A21A-71E7-CCB2-9E653A15DDE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577" y="2336800"/>
            <a:ext cx="7765385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33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4A0622A9-04CE-87A2-2E1E-EE720F780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Dataset</a:t>
            </a:r>
            <a:endParaRPr lang="el-GR" b="1" dirty="0"/>
          </a:p>
        </p:txBody>
      </p:sp>
      <p:graphicFrame>
        <p:nvGraphicFramePr>
          <p:cNvPr id="2" name="Θέση περιεχομένου 1">
            <a:extLst>
              <a:ext uri="{FF2B5EF4-FFF2-40B4-BE49-F238E27FC236}">
                <a16:creationId xmlns:a16="http://schemas.microsoft.com/office/drawing/2014/main" id="{BF5A6D3A-D09C-5BF5-42A1-53AF9A853A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427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GitHub Logos and Usage · GitHub">
            <a:extLst>
              <a:ext uri="{FF2B5EF4-FFF2-40B4-BE49-F238E27FC236}">
                <a16:creationId xmlns:a16="http://schemas.microsoft.com/office/drawing/2014/main" id="{53B8476C-8339-8F7C-EC30-B25C0E3BB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87" y="2987386"/>
            <a:ext cx="441614" cy="44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500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B38CE1-CA1C-405D-3116-DEBE4EA97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Numerical experiments</a:t>
            </a:r>
            <a:endParaRPr lang="el-GR" b="1" dirty="0"/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E7C7D463-27E0-1B02-80DB-E02096B037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549967"/>
              </p:ext>
            </p:extLst>
          </p:nvPr>
        </p:nvGraphicFramePr>
        <p:xfrm>
          <a:off x="838200" y="1574222"/>
          <a:ext cx="10515600" cy="2108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9" name="Θέση περιεχομένου 3">
            <a:extLst>
              <a:ext uri="{FF2B5EF4-FFF2-40B4-BE49-F238E27FC236}">
                <a16:creationId xmlns:a16="http://schemas.microsoft.com/office/drawing/2014/main" id="{63C34BF6-1FB4-AEE0-13F9-ED91743F1C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817642"/>
              </p:ext>
            </p:extLst>
          </p:nvPr>
        </p:nvGraphicFramePr>
        <p:xfrm>
          <a:off x="838200" y="4603749"/>
          <a:ext cx="10515600" cy="157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21912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3A1CA2-731A-1582-C486-FCDA85512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Performance metrics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Θέση περιεχομένου 3">
                <a:extLst>
                  <a:ext uri="{FF2B5EF4-FFF2-40B4-BE49-F238E27FC236}">
                    <a16:creationId xmlns:a16="http://schemas.microsoft.com/office/drawing/2014/main" id="{982281AE-86EA-9C6C-9F3B-1500E66092F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79792204"/>
                  </p:ext>
                </p:extLst>
              </p:nvPr>
            </p:nvGraphicFramePr>
            <p:xfrm>
              <a:off x="838200" y="1963882"/>
              <a:ext cx="10515600" cy="146511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Θέση περιεχομένου 3">
                <a:extLst>
                  <a:ext uri="{FF2B5EF4-FFF2-40B4-BE49-F238E27FC236}">
                    <a16:creationId xmlns:a16="http://schemas.microsoft.com/office/drawing/2014/main" id="{982281AE-86EA-9C6C-9F3B-1500E66092F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79792204"/>
                  </p:ext>
                </p:extLst>
              </p:nvPr>
            </p:nvGraphicFramePr>
            <p:xfrm>
              <a:off x="838200" y="1963882"/>
              <a:ext cx="10515600" cy="146511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Θέση περιεχομένου 3">
                <a:extLst>
                  <a:ext uri="{FF2B5EF4-FFF2-40B4-BE49-F238E27FC236}">
                    <a16:creationId xmlns:a16="http://schemas.microsoft.com/office/drawing/2014/main" id="{E7616CC0-9F0E-8CE0-F60A-8B64E7A4A58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23479265"/>
                  </p:ext>
                </p:extLst>
              </p:nvPr>
            </p:nvGraphicFramePr>
            <p:xfrm>
              <a:off x="838200" y="4468834"/>
              <a:ext cx="10515600" cy="146511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1" r:lo="rId12" r:qs="rId13" r:cs="rId14"/>
              </a:graphicData>
            </a:graphic>
          </p:graphicFrame>
        </mc:Choice>
        <mc:Fallback xmlns="">
          <p:graphicFrame>
            <p:nvGraphicFramePr>
              <p:cNvPr id="11" name="Θέση περιεχομένου 3">
                <a:extLst>
                  <a:ext uri="{FF2B5EF4-FFF2-40B4-BE49-F238E27FC236}">
                    <a16:creationId xmlns:a16="http://schemas.microsoft.com/office/drawing/2014/main" id="{E7616CC0-9F0E-8CE0-F60A-8B64E7A4A58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23479265"/>
                  </p:ext>
                </p:extLst>
              </p:nvPr>
            </p:nvGraphicFramePr>
            <p:xfrm>
              <a:off x="838200" y="4468834"/>
              <a:ext cx="10515600" cy="146511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6" r:lo="rId17" r:qs="rId18" r:cs="rId19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66511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Τίτλος 1">
                <a:extLst>
                  <a:ext uri="{FF2B5EF4-FFF2-40B4-BE49-F238E27FC236}">
                    <a16:creationId xmlns:a16="http://schemas.microsoft.com/office/drawing/2014/main" id="{2531DA3D-3C0F-2BE2-6080-D7A9069865B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Numerical experiments</a:t>
                </a:r>
                <a:r>
                  <a:rPr lang="el-GR" b="1" dirty="0"/>
                  <a:t> -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𝑨𝑻𝑬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 |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2" name="Τίτλος 1">
                <a:extLst>
                  <a:ext uri="{FF2B5EF4-FFF2-40B4-BE49-F238E27FC236}">
                    <a16:creationId xmlns:a16="http://schemas.microsoft.com/office/drawing/2014/main" id="{2531DA3D-3C0F-2BE2-6080-D7A9069865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Θέση περιεχομένου 10">
            <a:extLst>
              <a:ext uri="{FF2B5EF4-FFF2-40B4-BE49-F238E27FC236}">
                <a16:creationId xmlns:a16="http://schemas.microsoft.com/office/drawing/2014/main" id="{AB26BA56-2BB9-AA93-F406-75B5DB6F35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3643"/>
            <a:ext cx="4940877" cy="3705657"/>
          </a:xfrm>
        </p:spPr>
      </p:pic>
      <p:graphicFrame>
        <p:nvGraphicFramePr>
          <p:cNvPr id="11" name="Διάγραμμα 10">
            <a:extLst>
              <a:ext uri="{FF2B5EF4-FFF2-40B4-BE49-F238E27FC236}">
                <a16:creationId xmlns:a16="http://schemas.microsoft.com/office/drawing/2014/main" id="{86E565FF-3AF9-B9A1-A412-F2DFA6EAE0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3045105"/>
              </p:ext>
            </p:extLst>
          </p:nvPr>
        </p:nvGraphicFramePr>
        <p:xfrm>
          <a:off x="568035" y="5252605"/>
          <a:ext cx="11158106" cy="1308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Θέση περιεχομένου 7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6BFF3E8A-7184-5454-72D8-D63C68FA51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205" y="1875173"/>
            <a:ext cx="6837304" cy="2062596"/>
          </a:xfrm>
        </p:spPr>
      </p:pic>
    </p:spTree>
    <p:extLst>
      <p:ext uri="{BB962C8B-B14F-4D97-AF65-F5344CB8AC3E}">
        <p14:creationId xmlns:p14="http://schemas.microsoft.com/office/powerpoint/2010/main" val="2121442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Τίτλος 1">
                <a:extLst>
                  <a:ext uri="{FF2B5EF4-FFF2-40B4-BE49-F238E27FC236}">
                    <a16:creationId xmlns:a16="http://schemas.microsoft.com/office/drawing/2014/main" id="{2531DA3D-3C0F-2BE2-6080-D7A9069865B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Numerical experiments</a:t>
                </a:r>
                <a:r>
                  <a:rPr lang="el-GR" b="1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𝑷𝑬𝑯𝑬</m:t>
                        </m:r>
                      </m:sub>
                    </m:sSub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2" name="Τίτλος 1">
                <a:extLst>
                  <a:ext uri="{FF2B5EF4-FFF2-40B4-BE49-F238E27FC236}">
                    <a16:creationId xmlns:a16="http://schemas.microsoft.com/office/drawing/2014/main" id="{2531DA3D-3C0F-2BE2-6080-D7A9069865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Διάγραμμα 10">
            <a:extLst>
              <a:ext uri="{FF2B5EF4-FFF2-40B4-BE49-F238E27FC236}">
                <a16:creationId xmlns:a16="http://schemas.microsoft.com/office/drawing/2014/main" id="{86E565FF-3AF9-B9A1-A412-F2DFA6EAE0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2029105"/>
              </p:ext>
            </p:extLst>
          </p:nvPr>
        </p:nvGraphicFramePr>
        <p:xfrm>
          <a:off x="568035" y="5252605"/>
          <a:ext cx="11158106" cy="1308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Θέση περιεχομένου 7">
            <a:extLst>
              <a:ext uri="{FF2B5EF4-FFF2-40B4-BE49-F238E27FC236}">
                <a16:creationId xmlns:a16="http://schemas.microsoft.com/office/drawing/2014/main" id="{B58E4555-A912-77E8-D429-AA14C8A7131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3" y="1053643"/>
            <a:ext cx="4942800" cy="3707099"/>
          </a:xfrm>
          <a:prstGeom prst="rect">
            <a:avLst/>
          </a:prstGeom>
        </p:spPr>
      </p:pic>
      <p:pic>
        <p:nvPicPr>
          <p:cNvPr id="14" name="Θέση περιεχομένου 7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10478727-709C-C0F2-22C5-C8BB70FAAD8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14" y="1837691"/>
            <a:ext cx="7025017" cy="207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05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>
            <a:extLst>
              <a:ext uri="{FF2B5EF4-FFF2-40B4-BE49-F238E27FC236}">
                <a16:creationId xmlns:a16="http://schemas.microsoft.com/office/drawing/2014/main" id="{9C0309B4-0F0F-3B11-DF0B-A8B473CF7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experiments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7ED4784-CAA3-F97A-25D8-C03768060D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11274" y="2591909"/>
            <a:ext cx="4035451" cy="2818770"/>
          </a:xfrm>
        </p:spPr>
      </p:pic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9B28B895-AEF3-E4BF-3A6F-E09608DBB8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6282" y="2227282"/>
            <a:ext cx="5093435" cy="354802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AD4433-7D37-E9E9-B07F-B9014C865308}"/>
                  </a:ext>
                </a:extLst>
              </p:cNvPr>
              <p:cNvSpPr txBox="1"/>
              <p:nvPr/>
            </p:nvSpPr>
            <p:spPr>
              <a:xfrm>
                <a:off x="2788920" y="5897880"/>
                <a:ext cx="960120" cy="453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𝑨𝑻𝑬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1800" dirty="0"/>
                  <a:t> </a:t>
                </a:r>
                <a:endParaRPr lang="el-GR" sz="1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AD4433-7D37-E9E9-B07F-B9014C865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920" y="5897880"/>
                <a:ext cx="960120" cy="453137"/>
              </a:xfrm>
              <a:prstGeom prst="rect">
                <a:avLst/>
              </a:prstGeom>
              <a:blipFill>
                <a:blip r:embed="rId4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737C3C-4E8A-1AEC-EBDF-E09640590E3F}"/>
                  </a:ext>
                </a:extLst>
              </p:cNvPr>
              <p:cNvSpPr txBox="1"/>
              <p:nvPr/>
            </p:nvSpPr>
            <p:spPr>
              <a:xfrm>
                <a:off x="8216538" y="5897880"/>
                <a:ext cx="895661" cy="453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 smtClean="0"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GB" sz="2400" b="1" i="0" smtClean="0">
                            <a:latin typeface="Cambria Math" panose="02040503050406030204" pitchFamily="18" charset="0"/>
                          </a:rPr>
                          <m:t>𝐏𝐄𝐇𝐄</m:t>
                        </m:r>
                      </m:sub>
                    </m:sSub>
                  </m:oMath>
                </a14:m>
                <a:r>
                  <a:rPr lang="en-GB" sz="1800" dirty="0"/>
                  <a:t> </a:t>
                </a:r>
                <a:endParaRPr lang="el-GR" sz="1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737C3C-4E8A-1AEC-EBDF-E09640590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538" y="5897880"/>
                <a:ext cx="895661" cy="453137"/>
              </a:xfrm>
              <a:prstGeom prst="rect">
                <a:avLst/>
              </a:prstGeom>
              <a:blipFill>
                <a:blip r:embed="rId5"/>
                <a:stretch>
                  <a:fillRect r="-680" b="-54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5C4881E-6BED-4E87-9656-D03F4AF6047E}"/>
              </a:ext>
            </a:extLst>
          </p:cNvPr>
          <p:cNvSpPr txBox="1"/>
          <p:nvPr/>
        </p:nvSpPr>
        <p:spPr>
          <a:xfrm>
            <a:off x="6216282" y="2227281"/>
            <a:ext cx="5094000" cy="355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3727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E9A63D21-94A7-A845-B172-3EF7B8F1F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Conclusions</a:t>
            </a:r>
            <a:endParaRPr lang="el-GR" b="1" dirty="0"/>
          </a:p>
        </p:txBody>
      </p:sp>
      <p:graphicFrame>
        <p:nvGraphicFramePr>
          <p:cNvPr id="2" name="Θέση περιεχομένου 1">
            <a:extLst>
              <a:ext uri="{FF2B5EF4-FFF2-40B4-BE49-F238E27FC236}">
                <a16:creationId xmlns:a16="http://schemas.microsoft.com/office/drawing/2014/main" id="{A4328015-9C15-8493-2BA8-E105E59D86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3190292"/>
              </p:ext>
            </p:extLst>
          </p:nvPr>
        </p:nvGraphicFramePr>
        <p:xfrm>
          <a:off x="838200" y="1519238"/>
          <a:ext cx="10515600" cy="4900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0748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8D737C01-95AB-3631-1664-42DF2796B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Future work</a:t>
            </a:r>
            <a:endParaRPr lang="el-GR" b="1" dirty="0"/>
          </a:p>
        </p:txBody>
      </p:sp>
      <p:graphicFrame>
        <p:nvGraphicFramePr>
          <p:cNvPr id="2" name="Θέση περιεχομένου 1">
            <a:extLst>
              <a:ext uri="{FF2B5EF4-FFF2-40B4-BE49-F238E27FC236}">
                <a16:creationId xmlns:a16="http://schemas.microsoft.com/office/drawing/2014/main" id="{42464B23-6AF0-3098-9687-17D7A06D12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9840"/>
              </p:ext>
            </p:extLst>
          </p:nvPr>
        </p:nvGraphicFramePr>
        <p:xfrm>
          <a:off x="838200" y="1825625"/>
          <a:ext cx="10515600" cy="4181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6255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8D3B9BF-21E0-18B5-DCA4-FDEDB5F2F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i="0" u="none" strike="noStrike" baseline="0" dirty="0">
              <a:latin typeface="+mj-lt"/>
            </a:endParaRPr>
          </a:p>
          <a:p>
            <a:pPr marL="0" indent="0">
              <a:buNone/>
            </a:pPr>
            <a:endParaRPr lang="en-US" sz="2000" b="1" dirty="0">
              <a:latin typeface="+mj-lt"/>
            </a:endParaRPr>
          </a:p>
          <a:p>
            <a:pPr marL="0" indent="0">
              <a:buNone/>
            </a:pPr>
            <a:endParaRPr lang="en-US" sz="2000" b="1" i="0" u="none" strike="noStrike" baseline="0" dirty="0">
              <a:latin typeface="+mj-lt"/>
            </a:endParaRPr>
          </a:p>
          <a:p>
            <a:pPr marL="0" indent="0">
              <a:buNone/>
            </a:pPr>
            <a:r>
              <a:rPr lang="en-US" sz="2000" b="1" i="0" u="none" strike="noStrike" baseline="0" dirty="0">
                <a:latin typeface="+mj-lt"/>
              </a:rPr>
              <a:t>REBECCA </a:t>
            </a:r>
            <a:r>
              <a:rPr lang="en-US" sz="2000" b="0" i="0" u="none" strike="noStrike" baseline="0" dirty="0">
                <a:latin typeface="F28"/>
              </a:rPr>
              <a:t>( Grant Agreement No. (965231</a:t>
            </a:r>
            <a:r>
              <a:rPr lang="en-US" sz="2000" i="0" u="none" strike="noStrike" baseline="0" dirty="0">
                <a:latin typeface="+mj-lt"/>
              </a:rPr>
              <a:t> )</a:t>
            </a:r>
            <a:endParaRPr lang="en-US" sz="2000" b="1" dirty="0">
              <a:latin typeface="+mj-lt"/>
            </a:endParaRPr>
          </a:p>
          <a:p>
            <a:pPr marL="0" indent="0">
              <a:buNone/>
            </a:pPr>
            <a:r>
              <a:rPr lang="en-US" sz="2000" i="0" u="none" strike="noStrike" baseline="0" dirty="0">
                <a:latin typeface="+mj-lt"/>
              </a:rPr>
              <a:t>(</a:t>
            </a:r>
            <a:r>
              <a:rPr lang="en-US" sz="2000" b="1" i="0" u="none" strike="noStrike" baseline="0" dirty="0" err="1">
                <a:latin typeface="+mj-lt"/>
              </a:rPr>
              <a:t>RE</a:t>
            </a:r>
            <a:r>
              <a:rPr lang="en-US" sz="2000" i="0" u="none" strike="noStrike" baseline="0" dirty="0" err="1">
                <a:latin typeface="+mj-lt"/>
              </a:rPr>
              <a:t>search</a:t>
            </a:r>
            <a:r>
              <a:rPr lang="en-US" sz="2000" i="0" u="none" strike="noStrike" baseline="0" dirty="0">
                <a:latin typeface="+mj-lt"/>
              </a:rPr>
              <a:t> on </a:t>
            </a:r>
            <a:r>
              <a:rPr lang="en-US" sz="2000" b="1" i="0" u="none" strike="noStrike" baseline="0" dirty="0" err="1">
                <a:latin typeface="+mj-lt"/>
              </a:rPr>
              <a:t>B</a:t>
            </a:r>
            <a:r>
              <a:rPr lang="en-US" sz="2000" i="0" u="none" strike="noStrike" baseline="0" dirty="0" err="1">
                <a:latin typeface="+mj-lt"/>
              </a:rPr>
              <a:t>r</a:t>
            </a:r>
            <a:r>
              <a:rPr lang="en-US" sz="2000" b="1" i="0" u="none" strike="noStrike" baseline="0" dirty="0" err="1">
                <a:latin typeface="+mj-lt"/>
              </a:rPr>
              <a:t>E</a:t>
            </a:r>
            <a:r>
              <a:rPr lang="en-US" sz="2000" i="0" u="none" strike="noStrike" baseline="0" dirty="0" err="1">
                <a:latin typeface="+mj-lt"/>
              </a:rPr>
              <a:t>ast</a:t>
            </a:r>
            <a:r>
              <a:rPr lang="en-US" sz="2000" dirty="0">
                <a:latin typeface="+mj-lt"/>
              </a:rPr>
              <a:t> </a:t>
            </a:r>
            <a:r>
              <a:rPr lang="en-US" sz="2000" b="1" i="0" u="none" strike="noStrike" baseline="0" dirty="0">
                <a:latin typeface="+mj-lt"/>
              </a:rPr>
              <a:t>Ca</a:t>
            </a:r>
            <a:r>
              <a:rPr lang="en-US" sz="2000" i="0" u="none" strike="noStrike" baseline="0" dirty="0">
                <a:latin typeface="+mj-lt"/>
              </a:rPr>
              <a:t>ncer induced chronic conditions supported by Causal Analysis of multi-source data)</a:t>
            </a:r>
            <a:endParaRPr lang="el-GR" sz="2000" dirty="0">
              <a:latin typeface="+mj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Γραφικό 4">
            <a:extLst>
              <a:ext uri="{FF2B5EF4-FFF2-40B4-BE49-F238E27FC236}">
                <a16:creationId xmlns:a16="http://schemas.microsoft.com/office/drawing/2014/main" id="{7CD87317-16E6-111F-1ACE-8347A1204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5319" y="2680950"/>
            <a:ext cx="6253212" cy="192054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66950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94B473-0E60-08F7-8D77-29E72AFC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Table of contents</a:t>
            </a:r>
            <a:endParaRPr lang="el-GR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69A54F-D792-97AA-0E08-00EA2A9A7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0" y="1690688"/>
            <a:ext cx="10515600" cy="49085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Causal inference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Related work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Proposed approach</a:t>
            </a:r>
          </a:p>
          <a:p>
            <a:pPr marL="457200" lvl="1" indent="0">
              <a:buNone/>
            </a:pPr>
            <a:r>
              <a:rPr lang="en-US" sz="2000" dirty="0"/>
              <a:t>Modified </a:t>
            </a:r>
            <a:r>
              <a:rPr lang="en-US" sz="2000" dirty="0" err="1"/>
              <a:t>Dragonnet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Loss function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Numerical Experiments</a:t>
            </a:r>
          </a:p>
          <a:p>
            <a:pPr marL="457200" lvl="1" indent="0">
              <a:buNone/>
            </a:pPr>
            <a:r>
              <a:rPr lang="en-US" sz="2000" dirty="0"/>
              <a:t>Dataset</a:t>
            </a:r>
          </a:p>
          <a:p>
            <a:pPr marL="457200" lvl="1" indent="0">
              <a:buNone/>
            </a:pPr>
            <a:r>
              <a:rPr lang="en-US" sz="2000" dirty="0"/>
              <a:t>Evaluation procedure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Conclusion &amp; Future work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0866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DC977A9F-243C-6A7A-4C58-295DD07D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982" y="1895476"/>
            <a:ext cx="5357668" cy="2562224"/>
          </a:xfrm>
        </p:spPr>
        <p:txBody>
          <a:bodyPr>
            <a:noAutofit/>
          </a:bodyPr>
          <a:lstStyle/>
          <a:p>
            <a:pPr rtl="0" fontAlgn="base">
              <a:spcBef>
                <a:spcPts val="1000"/>
              </a:spcBef>
              <a:spcAft>
                <a:spcPts val="0"/>
              </a:spcAft>
            </a:pPr>
            <a:r>
              <a:rPr lang="en-US" sz="5400" i="1" dirty="0">
                <a:latin typeface="Book Antiqua" panose="02040602050305030304" pitchFamily="18" charset="0"/>
              </a:rPr>
              <a:t>Thank you for</a:t>
            </a:r>
            <a:br>
              <a:rPr lang="en-US" sz="5400" i="1" dirty="0">
                <a:latin typeface="Book Antiqua" panose="02040602050305030304" pitchFamily="18" charset="0"/>
              </a:rPr>
            </a:br>
            <a:r>
              <a:rPr lang="en-US" sz="5400" i="1" dirty="0">
                <a:latin typeface="Book Antiqua" panose="02040602050305030304" pitchFamily="18" charset="0"/>
              </a:rPr>
              <a:t>your attention</a:t>
            </a:r>
            <a:br>
              <a:rPr lang="en-US" sz="5400" i="1" dirty="0">
                <a:latin typeface="Book Antiqua" panose="02040602050305030304" pitchFamily="18" charset="0"/>
              </a:rPr>
            </a:br>
            <a:br>
              <a:rPr lang="pt-BR" sz="1800" b="0" i="0" u="none" strike="noStrike" dirty="0">
                <a:solidFill>
                  <a:srgbClr val="EA60A7"/>
                </a:solidFill>
                <a:effectLst/>
                <a:latin typeface="Arial" panose="020B0604020202020204" pitchFamily="34" charset="0"/>
              </a:rPr>
            </a:br>
            <a:endParaRPr lang="el-GR" sz="5400" i="1" dirty="0">
              <a:latin typeface="Book Antiqua" panose="02040602050305030304" pitchFamily="18" charset="0"/>
            </a:endParaRPr>
          </a:p>
        </p:txBody>
      </p:sp>
      <p:sp>
        <p:nvSpPr>
          <p:cNvPr id="6" name="Τίτλος 4">
            <a:extLst>
              <a:ext uri="{FF2B5EF4-FFF2-40B4-BE49-F238E27FC236}">
                <a16:creationId xmlns:a16="http://schemas.microsoft.com/office/drawing/2014/main" id="{4FCED121-4D34-0181-9ACA-C1B03BF1DD65}"/>
              </a:ext>
            </a:extLst>
          </p:cNvPr>
          <p:cNvSpPr txBox="1">
            <a:spLocks/>
          </p:cNvSpPr>
          <p:nvPr/>
        </p:nvSpPr>
        <p:spPr>
          <a:xfrm>
            <a:off x="342901" y="4421332"/>
            <a:ext cx="3771900" cy="2062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ts val="1000"/>
              </a:spcBef>
            </a:pPr>
            <a:r>
              <a:rPr lang="pt-BR" sz="1800" i="1" dirty="0">
                <a:solidFill>
                  <a:srgbClr val="353A47"/>
                </a:solidFill>
                <a:latin typeface="Arial" panose="020B0604020202020204" pitchFamily="34" charset="0"/>
              </a:rPr>
              <a:t>Contact info:</a:t>
            </a:r>
          </a:p>
          <a:p>
            <a:pPr fontAlgn="base">
              <a:spcBef>
                <a:spcPts val="1000"/>
              </a:spcBef>
            </a:pPr>
            <a:r>
              <a:rPr lang="pt-BR" sz="1800" i="1" dirty="0">
                <a:solidFill>
                  <a:srgbClr val="353A47"/>
                </a:solidFill>
                <a:latin typeface="Arial" panose="020B0604020202020204" pitchFamily="34" charset="0"/>
              </a:rPr>
              <a:t>Niki Kiriakidou (</a:t>
            </a:r>
            <a:r>
              <a:rPr lang="pt-BR" sz="1800" i="1" dirty="0">
                <a:solidFill>
                  <a:srgbClr val="353A47"/>
                </a:solidFill>
                <a:latin typeface="Arial" panose="020B0604020202020204" pitchFamily="34" charset="0"/>
                <a:hlinkClick r:id="rId2"/>
              </a:rPr>
              <a:t>kiriakidou</a:t>
            </a:r>
            <a:r>
              <a:rPr lang="en-US" sz="1800" i="1" dirty="0">
                <a:solidFill>
                  <a:srgbClr val="353A47"/>
                </a:solidFill>
                <a:latin typeface="Arial" panose="020B0604020202020204" pitchFamily="34" charset="0"/>
                <a:hlinkClick r:id="rId2"/>
              </a:rPr>
              <a:t>@hua.gr</a:t>
            </a:r>
            <a:r>
              <a:rPr lang="en-US" sz="1800" i="1" dirty="0">
                <a:solidFill>
                  <a:srgbClr val="353A47"/>
                </a:solidFill>
                <a:latin typeface="Arial" panose="020B0604020202020204" pitchFamily="34" charset="0"/>
              </a:rPr>
              <a:t>)</a:t>
            </a:r>
            <a:br>
              <a:rPr lang="pt-BR" sz="1800" i="1" dirty="0">
                <a:solidFill>
                  <a:srgbClr val="353A47"/>
                </a:solidFill>
                <a:latin typeface="Arial" panose="020B0604020202020204" pitchFamily="34" charset="0"/>
              </a:rPr>
            </a:br>
            <a:r>
              <a:rPr lang="pt-BR" sz="1800" i="1" dirty="0">
                <a:solidFill>
                  <a:srgbClr val="353A47"/>
                </a:solidFill>
                <a:latin typeface="Arial" panose="020B0604020202020204" pitchFamily="34" charset="0"/>
              </a:rPr>
              <a:t>Christos Diou (</a:t>
            </a:r>
            <a:r>
              <a:rPr lang="pt-BR" sz="1800" i="1" dirty="0">
                <a:solidFill>
                  <a:srgbClr val="353A47"/>
                </a:solidFill>
                <a:latin typeface="Arial" panose="020B0604020202020204" pitchFamily="34" charset="0"/>
                <a:hlinkClick r:id="rId3"/>
              </a:rPr>
              <a:t>cdiou@hua.gr</a:t>
            </a:r>
            <a:r>
              <a:rPr lang="pt-BR" sz="1800" i="1" dirty="0">
                <a:solidFill>
                  <a:srgbClr val="353A47"/>
                </a:solidFill>
                <a:latin typeface="Arial" panose="020B0604020202020204" pitchFamily="34" charset="0"/>
              </a:rPr>
              <a:t>) </a:t>
            </a:r>
            <a:endParaRPr lang="el-GR" sz="5400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37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8F92C1-A9BA-671F-0272-F6E7169DC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baseline="0" dirty="0"/>
              <a:t>Causal inference</a:t>
            </a:r>
            <a:r>
              <a:rPr lang="el-GR" b="1" i="0" baseline="0" dirty="0"/>
              <a:t> </a:t>
            </a:r>
            <a:endParaRPr lang="el-GR" b="1" dirty="0"/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745B4A5F-4B1C-4C2F-22C4-84A5078061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954417"/>
              </p:ext>
            </p:extLst>
          </p:nvPr>
        </p:nvGraphicFramePr>
        <p:xfrm>
          <a:off x="891236" y="1598285"/>
          <a:ext cx="10672113" cy="1830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id="{E42E78CB-B3A1-A739-A51A-77235929DA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5419445"/>
              </p:ext>
            </p:extLst>
          </p:nvPr>
        </p:nvGraphicFramePr>
        <p:xfrm>
          <a:off x="838200" y="4662160"/>
          <a:ext cx="10725148" cy="2062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Διάγραμμα 12">
            <a:extLst>
              <a:ext uri="{FF2B5EF4-FFF2-40B4-BE49-F238E27FC236}">
                <a16:creationId xmlns:a16="http://schemas.microsoft.com/office/drawing/2014/main" id="{F1117213-FBC4-2EA2-1512-120971FCEA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89808"/>
              </p:ext>
            </p:extLst>
          </p:nvPr>
        </p:nvGraphicFramePr>
        <p:xfrm>
          <a:off x="891237" y="3509302"/>
          <a:ext cx="10672111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346481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D41B10-FC64-6D02-6A33-693330C2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Problem</a:t>
            </a:r>
            <a:endParaRPr lang="el-G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Θέση περιεχομένου 3">
                <a:extLst>
                  <a:ext uri="{FF2B5EF4-FFF2-40B4-BE49-F238E27FC236}">
                    <a16:creationId xmlns:a16="http://schemas.microsoft.com/office/drawing/2014/main" id="{00C790BC-EB98-5E8C-E56E-3F29F18F193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94598773"/>
                  </p:ext>
                </p:extLst>
              </p:nvPr>
            </p:nvGraphicFramePr>
            <p:xfrm>
              <a:off x="838200" y="1628198"/>
              <a:ext cx="10515600" cy="4351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Θέση περιεχομένου 3">
                <a:extLst>
                  <a:ext uri="{FF2B5EF4-FFF2-40B4-BE49-F238E27FC236}">
                    <a16:creationId xmlns:a16="http://schemas.microsoft.com/office/drawing/2014/main" id="{00C790BC-EB98-5E8C-E56E-3F29F18F193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94598773"/>
                  </p:ext>
                </p:extLst>
              </p:nvPr>
            </p:nvGraphicFramePr>
            <p:xfrm>
              <a:off x="838200" y="1628198"/>
              <a:ext cx="10515600" cy="4351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23192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κειμένου 3">
                <a:extLst>
                  <a:ext uri="{FF2B5EF4-FFF2-40B4-BE49-F238E27FC236}">
                    <a16:creationId xmlns:a16="http://schemas.microsoft.com/office/drawing/2014/main" id="{7618F8E5-6C19-1D2B-3B39-01256A87A97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9788" y="1693717"/>
                <a:ext cx="10356417" cy="129366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dirty="0"/>
                  <a:t> denotes the outcome for a sample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/>
                  <a:t> denotes the outcome for a sample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en-US" b="0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4" name="Θέση κειμένου 3">
                <a:extLst>
                  <a:ext uri="{FF2B5EF4-FFF2-40B4-BE49-F238E27FC236}">
                    <a16:creationId xmlns:a16="http://schemas.microsoft.com/office/drawing/2014/main" id="{7618F8E5-6C19-1D2B-3B39-01256A87A9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9788" y="1693717"/>
                <a:ext cx="10356417" cy="1293669"/>
              </a:xfrm>
              <a:blipFill>
                <a:blip r:embed="rId2"/>
                <a:stretch>
                  <a:fillRect l="-177" t="-99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FDE0DF48-666A-1E3E-1375-B62718FBCB4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39788" y="3091295"/>
                <a:ext cx="5157787" cy="2072987"/>
              </a:xfrm>
            </p:spPr>
            <p:txBody>
              <a:bodyPr>
                <a:normAutofit/>
              </a:bodyPr>
              <a:lstStyle/>
              <a:p>
                <a:r>
                  <a:rPr lang="en-US" sz="2400" b="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0" dirty="0"/>
                  <a:t>then: </a:t>
                </a:r>
              </a:p>
              <a:p>
                <a:pPr lvl="1"/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factual</a:t>
                </a:r>
                <a:r>
                  <a:rPr lang="en-US" dirty="0"/>
                  <a:t> outcome                       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counterfactual</a:t>
                </a:r>
                <a:r>
                  <a:rPr lang="en-US" dirty="0"/>
                  <a:t> outcome</a:t>
                </a:r>
              </a:p>
              <a:p>
                <a:pPr lvl="1"/>
                <a:endParaRPr lang="en-US" dirty="0"/>
              </a:p>
              <a:p>
                <a:endParaRPr lang="en-US" b="0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FDE0DF48-666A-1E3E-1375-B62718FBC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9788" y="3091295"/>
                <a:ext cx="5157787" cy="2072987"/>
              </a:xfrm>
              <a:blipFill>
                <a:blip r:embed="rId3"/>
                <a:stretch>
                  <a:fillRect l="-1655" t="-41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5">
                <a:extLst>
                  <a:ext uri="{FF2B5EF4-FFF2-40B4-BE49-F238E27FC236}">
                    <a16:creationId xmlns:a16="http://schemas.microsoft.com/office/drawing/2014/main" id="{0FFA6A91-6CC9-9ABA-DAF9-3E63D721F96E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72200" y="2987385"/>
                <a:ext cx="5183188" cy="194309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then:</a:t>
                </a:r>
              </a:p>
              <a:p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factual</a:t>
                </a:r>
                <a:r>
                  <a:rPr lang="en-US" dirty="0"/>
                  <a:t> outcome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counterfactual</a:t>
                </a:r>
                <a:r>
                  <a:rPr lang="en-US" dirty="0"/>
                  <a:t> outcome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6" name="Θέση περιεχομένου 5">
                <a:extLst>
                  <a:ext uri="{FF2B5EF4-FFF2-40B4-BE49-F238E27FC236}">
                    <a16:creationId xmlns:a16="http://schemas.microsoft.com/office/drawing/2014/main" id="{0FFA6A91-6CC9-9ABA-DAF9-3E63D721F9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72200" y="2987385"/>
                <a:ext cx="5183188" cy="1943099"/>
              </a:xfrm>
              <a:blipFill>
                <a:blip r:embed="rId4"/>
                <a:stretch>
                  <a:fillRect l="-1647" t="-43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Θέση κειμένου 3">
            <a:extLst>
              <a:ext uri="{FF2B5EF4-FFF2-40B4-BE49-F238E27FC236}">
                <a16:creationId xmlns:a16="http://schemas.microsoft.com/office/drawing/2014/main" id="{3F4ADCCF-0A12-D348-DF57-D7EE45FA6398}"/>
              </a:ext>
            </a:extLst>
          </p:cNvPr>
          <p:cNvSpPr txBox="1">
            <a:spLocks/>
          </p:cNvSpPr>
          <p:nvPr/>
        </p:nvSpPr>
        <p:spPr>
          <a:xfrm>
            <a:off x="992188" y="4930485"/>
            <a:ext cx="10356417" cy="15623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8" name="Θέση περιεχομένου 2">
            <a:extLst>
              <a:ext uri="{FF2B5EF4-FFF2-40B4-BE49-F238E27FC236}">
                <a16:creationId xmlns:a16="http://schemas.microsoft.com/office/drawing/2014/main" id="{55EBD72E-BC5A-4547-A6CE-59A4BCE4384E}"/>
              </a:ext>
            </a:extLst>
          </p:cNvPr>
          <p:cNvSpPr txBox="1">
            <a:spLocks/>
          </p:cNvSpPr>
          <p:nvPr/>
        </p:nvSpPr>
        <p:spPr>
          <a:xfrm>
            <a:off x="992188" y="5387685"/>
            <a:ext cx="9959830" cy="779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In each of the above cases we need to </a:t>
            </a:r>
            <a:r>
              <a:rPr lang="en-US" sz="2400" b="1" dirty="0"/>
              <a:t>estimate </a:t>
            </a:r>
            <a:r>
              <a:rPr lang="en-US" sz="2400" dirty="0"/>
              <a:t>the counterfactual outcome.</a:t>
            </a:r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l-GR" dirty="0"/>
          </a:p>
        </p:txBody>
      </p:sp>
      <p:sp>
        <p:nvSpPr>
          <p:cNvPr id="10" name="Τίτλος 1">
            <a:extLst>
              <a:ext uri="{FF2B5EF4-FFF2-40B4-BE49-F238E27FC236}">
                <a16:creationId xmlns:a16="http://schemas.microsoft.com/office/drawing/2014/main" id="{3DF453DC-251A-EF79-9BBC-AD17931B0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/>
              <a:t>Notations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512797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46CB1F-5C80-41A6-1273-06C499C38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Related Work</a:t>
            </a:r>
            <a:endParaRPr lang="el-GR" b="1" dirty="0"/>
          </a:p>
        </p:txBody>
      </p:sp>
      <p:graphicFrame>
        <p:nvGraphicFramePr>
          <p:cNvPr id="8" name="Θέση περιεχομένου 7">
            <a:extLst>
              <a:ext uri="{FF2B5EF4-FFF2-40B4-BE49-F238E27FC236}">
                <a16:creationId xmlns:a16="http://schemas.microsoft.com/office/drawing/2014/main" id="{16D9323E-11CF-D554-0D93-B2595FF837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216042"/>
              </p:ext>
            </p:extLst>
          </p:nvPr>
        </p:nvGraphicFramePr>
        <p:xfrm>
          <a:off x="838200" y="1993901"/>
          <a:ext cx="10955482" cy="4079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18335D8-06D3-1DD0-ECF3-9C49A982274C}"/>
              </a:ext>
            </a:extLst>
          </p:cNvPr>
          <p:cNvSpPr txBox="1"/>
          <p:nvPr/>
        </p:nvSpPr>
        <p:spPr>
          <a:xfrm>
            <a:off x="838200" y="1225885"/>
            <a:ext cx="115113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dirty="0"/>
              <a:t>Research focuses on the predictive power of neural network models for the estimation of treatment effects</a:t>
            </a:r>
            <a:endParaRPr lang="el-GR" sz="1600" dirty="0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1196E25-FABD-83A2-7D3C-3C9C766CE6C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38" y="2806001"/>
            <a:ext cx="292240" cy="356063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AB9E94EE-A1AC-D060-FFCA-27DF5FE8FBB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38" y="4196760"/>
            <a:ext cx="292240" cy="356063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CDE005C8-24FD-A028-880A-57A74F7E971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38" y="5511320"/>
            <a:ext cx="292240" cy="35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02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72AD7F-348E-6D58-5E4E-D4FE9B863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Proposed approach</a:t>
            </a:r>
            <a:endParaRPr lang="el-GR" b="1" dirty="0"/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1AF9FA70-1585-7286-E3DD-A484327B2A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200017"/>
              </p:ext>
            </p:extLst>
          </p:nvPr>
        </p:nvGraphicFramePr>
        <p:xfrm>
          <a:off x="838200" y="1581438"/>
          <a:ext cx="10515600" cy="2637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Διάγραμμα 18">
            <a:extLst>
              <a:ext uri="{FF2B5EF4-FFF2-40B4-BE49-F238E27FC236}">
                <a16:creationId xmlns:a16="http://schemas.microsoft.com/office/drawing/2014/main" id="{30448015-C39A-DBC2-D73B-0E9B8A2EF0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8661650"/>
              </p:ext>
            </p:extLst>
          </p:nvPr>
        </p:nvGraphicFramePr>
        <p:xfrm>
          <a:off x="838200" y="4977246"/>
          <a:ext cx="10515600" cy="1700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99192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5">
            <a:extLst>
              <a:ext uri="{FF2B5EF4-FFF2-40B4-BE49-F238E27FC236}">
                <a16:creationId xmlns:a16="http://schemas.microsoft.com/office/drawing/2014/main" id="{03A4483A-6B43-0826-3B19-1D20414725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94" y="703009"/>
            <a:ext cx="7689273" cy="4325215"/>
          </a:xfr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4">
                <a:extLst>
                  <a:ext uri="{FF2B5EF4-FFF2-40B4-BE49-F238E27FC236}">
                    <a16:creationId xmlns:a16="http://schemas.microsoft.com/office/drawing/2014/main" id="{DB981A13-5D68-4D47-67FF-3DFBCEBD82D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35131" y="5190692"/>
                <a:ext cx="5181600" cy="1667308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latin typeface="Book Antiqua" panose="02040602050305030304" pitchFamily="18" charset="0"/>
                  </a:rPr>
                  <a:t>Inputs</a:t>
                </a:r>
                <a:endParaRPr lang="en-US" sz="1600" b="0" dirty="0">
                  <a:latin typeface="Book Antiqua" panose="0204060205030503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1600" dirty="0"/>
                  <a:t> : average of the outcomes of neighbors in treatment group</a:t>
                </a:r>
              </a:p>
              <a:p>
                <a:pPr lvl="1"/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sz="1600" dirty="0"/>
                  <a:t> : average of the outcomes of neighbors in control group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/>
                  <a:t>: </a:t>
                </a:r>
                <a:r>
                  <a:rPr lang="en-GB" sz="1600" dirty="0"/>
                  <a:t>vector of covariates</a:t>
                </a:r>
                <a:endParaRPr lang="en-US" sz="1600" dirty="0"/>
              </a:p>
            </p:txBody>
          </p:sp>
        </mc:Choice>
        <mc:Fallback xmlns="">
          <p:sp>
            <p:nvSpPr>
              <p:cNvPr id="5" name="Θέση περιεχομένου 4">
                <a:extLst>
                  <a:ext uri="{FF2B5EF4-FFF2-40B4-BE49-F238E27FC236}">
                    <a16:creationId xmlns:a16="http://schemas.microsoft.com/office/drawing/2014/main" id="{DB981A13-5D68-4D47-67FF-3DFBCEBD82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35131" y="5190692"/>
                <a:ext cx="5181600" cy="1667308"/>
              </a:xfrm>
              <a:blipFill>
                <a:blip r:embed="rId3"/>
                <a:stretch>
                  <a:fillRect l="-471" t="-2555" b="-18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4">
                <a:extLst>
                  <a:ext uri="{FF2B5EF4-FFF2-40B4-BE49-F238E27FC236}">
                    <a16:creationId xmlns:a16="http://schemas.microsoft.com/office/drawing/2014/main" id="{BC2BDB68-536B-D53A-1343-22236E677D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10400" y="5190692"/>
                <a:ext cx="5181600" cy="16673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latin typeface="Book Antiqua" panose="02040602050305030304" pitchFamily="18" charset="0"/>
                  </a:rPr>
                  <a:t>Outputs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sz="160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16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sz="16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|1,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Book Antiqua" panose="02040602050305030304" pitchFamily="18" charset="0"/>
                  </a:rPr>
                  <a:t>: conditional outcome for treatment group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sz="160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sz="16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sz="16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|0,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Book Antiqua" panose="02040602050305030304" pitchFamily="18" charset="0"/>
                  </a:rPr>
                  <a:t>: conditional outcome for control group</a:t>
                </a:r>
                <a:endParaRPr lang="el-GR" sz="1600" dirty="0">
                  <a:latin typeface="Book Antiqua" panose="0204060205030503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=1|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Book Antiqua" panose="02040602050305030304" pitchFamily="18" charset="0"/>
                  </a:rPr>
                  <a:t>: propensity score</a:t>
                </a:r>
                <a:endParaRPr lang="en-US" sz="1600" dirty="0">
                  <a:latin typeface="Book Antiqua" panose="020406020503050303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l-GR" sz="16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6" name="Θέση περιεχομένου 4">
                <a:extLst>
                  <a:ext uri="{FF2B5EF4-FFF2-40B4-BE49-F238E27FC236}">
                    <a16:creationId xmlns:a16="http://schemas.microsoft.com/office/drawing/2014/main" id="{BC2BDB68-536B-D53A-1343-22236E677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5190692"/>
                <a:ext cx="5181600" cy="1667308"/>
              </a:xfrm>
              <a:prstGeom prst="rect">
                <a:avLst/>
              </a:prstGeom>
              <a:blipFill>
                <a:blip r:embed="rId4"/>
                <a:stretch>
                  <a:fillRect l="-471" t="-2555" b="-3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952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8D598DC-9221-B4B6-6877-2E7386070C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899" y="104037"/>
            <a:ext cx="9046051" cy="664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0650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932</Words>
  <Application>Microsoft Office PowerPoint</Application>
  <PresentationFormat>Ευρεία οθόνη</PresentationFormat>
  <Paragraphs>136</Paragraphs>
  <Slides>20</Slides>
  <Notes>0</Notes>
  <HiddenSlides>1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8" baseType="lpstr">
      <vt:lpstr>Arial</vt:lpstr>
      <vt:lpstr>Book Antiqua</vt:lpstr>
      <vt:lpstr>Calibri</vt:lpstr>
      <vt:lpstr>Calibri Light</vt:lpstr>
      <vt:lpstr>Cambria Math</vt:lpstr>
      <vt:lpstr>F28</vt:lpstr>
      <vt:lpstr>Wingdings</vt:lpstr>
      <vt:lpstr>Θέμα του Office</vt:lpstr>
      <vt:lpstr>An improved neural network model for treatment effect estimation </vt:lpstr>
      <vt:lpstr>Table of contents</vt:lpstr>
      <vt:lpstr>Causal inference </vt:lpstr>
      <vt:lpstr>Problem</vt:lpstr>
      <vt:lpstr>Notations</vt:lpstr>
      <vt:lpstr>Related Work</vt:lpstr>
      <vt:lpstr>Proposed approach</vt:lpstr>
      <vt:lpstr>Παρουσίαση του PowerPoint</vt:lpstr>
      <vt:lpstr>Παρουσίαση του PowerPoint</vt:lpstr>
      <vt:lpstr>Παρουσίαση του PowerPoint</vt:lpstr>
      <vt:lpstr>Dataset</vt:lpstr>
      <vt:lpstr>Numerical experiments</vt:lpstr>
      <vt:lpstr>Performance metrics</vt:lpstr>
      <vt:lpstr>Numerical experiments - |ε_ATE  |</vt:lpstr>
      <vt:lpstr>Numerical experiments - ε_PEHE</vt:lpstr>
      <vt:lpstr>Numerical experiments</vt:lpstr>
      <vt:lpstr>Conclusions</vt:lpstr>
      <vt:lpstr>Future work</vt:lpstr>
      <vt:lpstr>Παρουσίαση του PowerPoint</vt:lpstr>
      <vt:lpstr>Thank you for your attention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An improved neural network model for treatment effect estimation </dc:title>
  <dc:creator>Niki Kiriakidou</dc:creator>
  <cp:lastModifiedBy>Niki Kiriakidou</cp:lastModifiedBy>
  <cp:revision>39</cp:revision>
  <dcterms:created xsi:type="dcterms:W3CDTF">2022-05-23T11:23:10Z</dcterms:created>
  <dcterms:modified xsi:type="dcterms:W3CDTF">2022-06-21T09:18:36Z</dcterms:modified>
</cp:coreProperties>
</file>